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88163" cy="100171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Отчет о работе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МБУ КЦСОН «Надежда» Боготольский район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 2019год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164930"/>
            <a:ext cx="7766936" cy="109689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sz="2200" dirty="0" smtClean="0">
                <a:solidFill>
                  <a:schemeClr val="tx1"/>
                </a:solidFill>
              </a:rPr>
              <a:t>Подготовил: директор В.М. </a:t>
            </a:r>
            <a:r>
              <a:rPr lang="ru-RU" sz="2200" dirty="0" err="1" smtClean="0">
                <a:solidFill>
                  <a:schemeClr val="tx1"/>
                </a:solidFill>
              </a:rPr>
              <a:t>Сакова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6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30" y="287628"/>
            <a:ext cx="8596668" cy="1320800"/>
          </a:xfrm>
        </p:spPr>
        <p:txBody>
          <a:bodyPr/>
          <a:lstStyle/>
          <a:p>
            <a:r>
              <a:rPr lang="ru-RU" dirty="0" smtClean="0"/>
              <a:t>Отделение социального патронажа семьи 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93" y="1516645"/>
            <a:ext cx="10256830" cy="5051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В течение 2019г отделением предоставлены услуги </a:t>
            </a:r>
          </a:p>
          <a:p>
            <a:pPr marL="0" indent="0">
              <a:buNone/>
            </a:pPr>
            <a:r>
              <a:rPr lang="ru-RU" sz="2400" u="sng" dirty="0" smtClean="0"/>
              <a:t>472 получателям (141 семья)</a:t>
            </a:r>
            <a:r>
              <a:rPr lang="ru-RU" sz="2400" dirty="0" smtClean="0"/>
              <a:t>, </a:t>
            </a:r>
            <a:r>
              <a:rPr lang="ru-RU" sz="2400" dirty="0" smtClean="0"/>
              <a:t>из них:</a:t>
            </a:r>
          </a:p>
          <a:p>
            <a:pPr>
              <a:buFontTx/>
              <a:buChar char="-"/>
            </a:pPr>
            <a:r>
              <a:rPr lang="ru-RU" sz="2400" dirty="0" smtClean="0"/>
              <a:t>женщин -</a:t>
            </a:r>
            <a:r>
              <a:rPr lang="ru-RU" sz="2400" dirty="0" smtClean="0"/>
              <a:t>147 </a:t>
            </a:r>
            <a:r>
              <a:rPr lang="ru-RU" sz="2400" dirty="0" smtClean="0"/>
              <a:t>чел;</a:t>
            </a:r>
          </a:p>
          <a:p>
            <a:pPr>
              <a:buFontTx/>
              <a:buChar char="-"/>
            </a:pPr>
            <a:r>
              <a:rPr lang="ru-RU" sz="2400" dirty="0"/>
              <a:t>м</a:t>
            </a:r>
            <a:r>
              <a:rPr lang="ru-RU" sz="2400" dirty="0" smtClean="0"/>
              <a:t>ужчин – </a:t>
            </a:r>
            <a:r>
              <a:rPr lang="ru-RU" sz="2400" dirty="0" smtClean="0"/>
              <a:t>54</a:t>
            </a:r>
            <a:r>
              <a:rPr lang="ru-RU" sz="2400" dirty="0" smtClean="0"/>
              <a:t> </a:t>
            </a:r>
            <a:r>
              <a:rPr lang="ru-RU" sz="2400" dirty="0" smtClean="0"/>
              <a:t>чел;</a:t>
            </a:r>
          </a:p>
          <a:p>
            <a:pPr>
              <a:buFontTx/>
              <a:buChar char="-"/>
            </a:pPr>
            <a:r>
              <a:rPr lang="ru-RU" sz="2400" dirty="0"/>
              <a:t>д</a:t>
            </a:r>
            <a:r>
              <a:rPr lang="ru-RU" sz="2400" dirty="0" smtClean="0"/>
              <a:t>евочки- </a:t>
            </a:r>
            <a:r>
              <a:rPr lang="ru-RU" sz="2400" dirty="0" smtClean="0"/>
              <a:t>112 </a:t>
            </a:r>
            <a:r>
              <a:rPr lang="ru-RU" sz="2400" dirty="0" smtClean="0"/>
              <a:t>чел;</a:t>
            </a:r>
          </a:p>
          <a:p>
            <a:pPr>
              <a:buFontTx/>
              <a:buChar char="-"/>
            </a:pPr>
            <a:r>
              <a:rPr lang="ru-RU" sz="2400" dirty="0"/>
              <a:t>м</a:t>
            </a:r>
            <a:r>
              <a:rPr lang="ru-RU" sz="2400" dirty="0" smtClean="0"/>
              <a:t>альчики- </a:t>
            </a:r>
            <a:r>
              <a:rPr lang="ru-RU" sz="2400" dirty="0" smtClean="0"/>
              <a:t>159.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Отделением оказано содействие и помощь:</a:t>
            </a:r>
          </a:p>
          <a:p>
            <a:pPr>
              <a:buFontTx/>
              <a:buChar char="-"/>
            </a:pPr>
            <a:r>
              <a:rPr lang="ru-RU" sz="2400" dirty="0" smtClean="0"/>
              <a:t> в прохождении медицинского обследования- 31 ребенку;</a:t>
            </a:r>
          </a:p>
          <a:p>
            <a:pPr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 постановке на учет в центр занятости населения- 15 чел;</a:t>
            </a:r>
          </a:p>
          <a:p>
            <a:pPr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 постановке на очередь в детский сад – 10 семей.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840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7" y="274750"/>
            <a:ext cx="9440215" cy="1320800"/>
          </a:xfrm>
        </p:spPr>
        <p:txBody>
          <a:bodyPr>
            <a:noAutofit/>
          </a:bodyPr>
          <a:lstStyle/>
          <a:p>
            <a:r>
              <a:rPr lang="ru-RU" dirty="0" smtClean="0"/>
              <a:t>Отделение профилактики безнадзорности и правонарушений несовершеннолетних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8" y="1429555"/>
            <a:ext cx="11642501" cy="5203065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течение 2019г отделением предоставлены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услуги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527 </a:t>
            </a:r>
            <a:r>
              <a:rPr lang="ru-RU" sz="24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получателям (107 семей)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 них:</a:t>
            </a:r>
          </a:p>
          <a:p>
            <a:pPr lvl="0">
              <a:buClr>
                <a:srgbClr val="90C226"/>
              </a:buClr>
              <a:buFontTx/>
              <a:buChar char="-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женщин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-109 чел;  мужчин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53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чел;</a:t>
            </a:r>
          </a:p>
          <a:p>
            <a:pPr lvl="0">
              <a:buClr>
                <a:srgbClr val="90C226"/>
              </a:buClr>
              <a:buFontTx/>
              <a:buChar char="-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девочки-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171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чел;  мальчики-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194.</a:t>
            </a:r>
            <a:endParaRPr lang="ru-R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Tx/>
              <a:buChar char="-"/>
            </a:pPr>
            <a:endParaRPr lang="ru-R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Отделением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оказано содействие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помещение детей: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 трудной жизненной ситуации в реабилитационные центры- 4 ребенка;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учреждения здравоохранения- 8 детей.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краевой акции «Помоги пойти учиться» с 15.08 по 01.10.2019, в результате оказана помощь в сборе детей в школу  (одежда, обувь, канц. товары и пр.) – 90 школьникам, в </a:t>
            </a:r>
            <a:r>
              <a:rPr lang="ru-R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т.ч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13 первоклашек.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Tx/>
              <a:buChar char="-"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971" y="352022"/>
            <a:ext cx="8596668" cy="729803"/>
          </a:xfrm>
        </p:spPr>
        <p:txBody>
          <a:bodyPr/>
          <a:lstStyle/>
          <a:p>
            <a:r>
              <a:rPr lang="ru-RU" dirty="0" smtClean="0"/>
              <a:t>Организационно-методическая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51" y="1159099"/>
            <a:ext cx="10025010" cy="5357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В учреждении в 2019 г. проведено ряд организационно-методических работ: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Декада качества социальных услуг;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Проведение мониторинга потребности в муниципальных услугах путем изучения мнения населения и юридических лиц об удовлетворенности качеством муниципальных услуг;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Публикация информационных статей о работе учреждения к газете «Земля </a:t>
            </a:r>
            <a:r>
              <a:rPr lang="ru-RU" sz="2400" dirty="0" err="1" smtClean="0"/>
              <a:t>Боготольская</a:t>
            </a:r>
            <a:r>
              <a:rPr lang="ru-RU" sz="2400" dirty="0" smtClean="0"/>
              <a:t>» и «</a:t>
            </a:r>
            <a:r>
              <a:rPr lang="ru-RU" sz="2400" dirty="0" err="1" smtClean="0"/>
              <a:t>Боготольский</a:t>
            </a:r>
            <a:r>
              <a:rPr lang="ru-RU" sz="2400" dirty="0" smtClean="0"/>
              <a:t> курьер» - более 13 публикаций;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Распространение буклетов, проведение бесед и пр. с населением по соблюдению правил пожарной безопасности;</a:t>
            </a:r>
          </a:p>
        </p:txBody>
      </p:sp>
    </p:spTree>
    <p:extLst>
      <p:ext uri="{BB962C8B-B14F-4D97-AF65-F5344CB8AC3E}">
        <p14:creationId xmlns:p14="http://schemas.microsoft.com/office/powerpoint/2010/main" val="7926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Организационно-методическая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797"/>
            <a:ext cx="10115162" cy="5022761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краевых конкурсах профессионального мастерства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конкурсе «Лучший сайт в сфере социального обслуживания населения Красноярского края» - 1 место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Реализация </a:t>
            </a:r>
            <a:r>
              <a:rPr lang="ru-RU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грантового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проекта «Сад надежды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»;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региональном конкурсе «Семья года 2019» - первое место семья Дворецких, проживающих </a:t>
            </a:r>
            <a:r>
              <a:rPr lang="ru-RU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с.Юрьевка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Боготольский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район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Привлечение спонсорской помощи  - получено 150 новогодних подарка;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Внедрение обучения финансовой грамотности граждан Боготольского района.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0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940" y="261871"/>
            <a:ext cx="8596668" cy="1320800"/>
          </a:xfrm>
        </p:spPr>
        <p:txBody>
          <a:bodyPr/>
          <a:lstStyle/>
          <a:p>
            <a:r>
              <a:rPr lang="ru-RU" dirty="0" smtClean="0"/>
              <a:t>Мероприятия </a:t>
            </a:r>
            <a:br>
              <a:rPr lang="ru-RU" dirty="0" smtClean="0"/>
            </a:br>
            <a:r>
              <a:rPr lang="ru-RU" sz="2400" dirty="0" smtClean="0"/>
              <a:t>(инновационные метод работы, акции и пр.)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92" y="1339403"/>
            <a:ext cx="10630317" cy="5241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Развитие инновационной деятельности: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Организация работы народного университета «Активное долголетие»;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Внедрение системы долговременного ухода за гражданами пожилого возраста и инвалидов в отделении временного проживания;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Открытие на базе учреждения «Школы ухода за гражданами  с функциональными нарушениями»;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Применение в работе «Бригадного метода»;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Работа «Мобильной бригады»;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Внедрение системы «Ранней помощи» семьям с детьми-инвалидами, семьям имеющих детей с нарушениями здоровья от 0 до3-х лет;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Открытие прокаты технических средств реабилитации.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3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24" y="197476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Мероприятия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sz="2400" dirty="0">
                <a:solidFill>
                  <a:srgbClr val="90C226"/>
                </a:solidFill>
              </a:rPr>
              <a:t>(инновационные метод работы, акции и пр.)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213" y="1378040"/>
            <a:ext cx="8596668" cy="4392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Сотрудники  учреждения принимают активное участие в различного рода мероприятиях, а именно:</a:t>
            </a:r>
          </a:p>
          <a:p>
            <a:pPr marL="0" indent="0">
              <a:buNone/>
            </a:pPr>
            <a:r>
              <a:rPr lang="ru-RU" sz="2400" dirty="0" smtClean="0"/>
              <a:t>    * </a:t>
            </a:r>
            <a:r>
              <a:rPr lang="ru-RU" sz="2400" b="1" dirty="0" smtClean="0"/>
              <a:t>«День Победы» </a:t>
            </a:r>
            <a:r>
              <a:rPr lang="ru-RU" sz="2400" dirty="0" smtClean="0"/>
              <a:t>– организация полевой кухни, подвоз  получателей социальных услуг к месту празднования, участие в параде;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* «День села»</a:t>
            </a:r>
            <a:r>
              <a:rPr lang="ru-RU" sz="2400" dirty="0" smtClean="0"/>
              <a:t> (</a:t>
            </a:r>
            <a:r>
              <a:rPr lang="ru-RU" sz="2400" dirty="0" err="1" smtClean="0"/>
              <a:t>с.Юрьевка</a:t>
            </a:r>
            <a:r>
              <a:rPr lang="ru-RU" sz="2400" dirty="0" smtClean="0"/>
              <a:t>) –  участие в конкурсе «Лучший букет», </a:t>
            </a:r>
            <a:r>
              <a:rPr lang="ru-RU" sz="2400" dirty="0" smtClean="0"/>
              <a:t>«Улыбка», </a:t>
            </a:r>
            <a:r>
              <a:rPr lang="ru-RU" sz="2400" dirty="0" smtClean="0"/>
              <a:t>«Лучшая хозяйка и усадьба»;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*«Лыжня России – 2019».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5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Мероприятия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sz="2400" dirty="0">
                <a:solidFill>
                  <a:srgbClr val="90C226"/>
                </a:solidFill>
              </a:rPr>
              <a:t>(инновационные метод работы, акции и пр.)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1679"/>
            <a:ext cx="9239398" cy="4417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Проведение акций в </a:t>
            </a:r>
            <a:r>
              <a:rPr lang="ru-RU" sz="2400" u="sng" dirty="0" smtClean="0"/>
              <a:t>поздравительной форме</a:t>
            </a:r>
            <a:r>
              <a:rPr lang="ru-RU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«Масленица», «День защитника Отечества», «8 Марта», «Вербное воскресенье», «Пасха», «Праздник весны и труда», «День семьи любви и верности», «День матери»;</a:t>
            </a:r>
          </a:p>
          <a:p>
            <a:pPr marL="0" indent="0">
              <a:buNone/>
            </a:pPr>
            <a:r>
              <a:rPr lang="ru-RU" sz="2400" dirty="0" smtClean="0"/>
              <a:t> 	</a:t>
            </a:r>
            <a:r>
              <a:rPr lang="ru-RU" sz="2400" u="sng" dirty="0" smtClean="0"/>
              <a:t>в форме «бригадного метода»: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* «Уборка территорий поселения сельского кладбища», «Урожай 2019», «Долой сугробы», «Предновогодняя уборка»;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u="sng" dirty="0" smtClean="0"/>
              <a:t>с развлекательной программой: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* «День пожилого человека», «Встреча нового года»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01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697" y="287628"/>
            <a:ext cx="8596668" cy="1296473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Мероприятия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sz="2400" dirty="0">
                <a:solidFill>
                  <a:srgbClr val="90C226"/>
                </a:solidFill>
              </a:rPr>
              <a:t>(инновационные метод работы, акции и пр.)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792" y="1326524"/>
            <a:ext cx="11294771" cy="5203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На </a:t>
            </a:r>
            <a:r>
              <a:rPr lang="ru-RU" sz="2400" dirty="0" err="1" smtClean="0"/>
              <a:t>терриитории</a:t>
            </a:r>
            <a:r>
              <a:rPr lang="ru-RU" sz="2400" dirty="0" smtClean="0"/>
              <a:t> Боготольского района для получателей социальных услуг действуют </a:t>
            </a:r>
            <a:r>
              <a:rPr lang="ru-RU" sz="2400" b="1" u="sng" dirty="0" smtClean="0"/>
              <a:t>клубы по интересам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«</a:t>
            </a:r>
            <a:r>
              <a:rPr lang="ru-RU" sz="2400" dirty="0" err="1" smtClean="0"/>
              <a:t>Боготолочка</a:t>
            </a:r>
            <a:r>
              <a:rPr lang="ru-RU" sz="2400" dirty="0" smtClean="0"/>
              <a:t>» (</a:t>
            </a:r>
            <a:r>
              <a:rPr lang="ru-RU" sz="2400" dirty="0" err="1" smtClean="0"/>
              <a:t>с.Боготол</a:t>
            </a:r>
            <a:r>
              <a:rPr lang="ru-RU" sz="2400" dirty="0" smtClean="0"/>
              <a:t>),</a:t>
            </a:r>
          </a:p>
          <a:p>
            <a:pPr marL="0" indent="0">
              <a:buNone/>
            </a:pPr>
            <a:r>
              <a:rPr lang="ru-RU" sz="2400" dirty="0" smtClean="0"/>
              <a:t>«Отличное настроение» </a:t>
            </a:r>
            <a:r>
              <a:rPr lang="ru-RU" sz="2400" dirty="0"/>
              <a:t>(с</a:t>
            </a:r>
            <a:r>
              <a:rPr lang="ru-RU" sz="2400" dirty="0" smtClean="0"/>
              <a:t>. Красный завод</a:t>
            </a:r>
            <a:r>
              <a:rPr lang="ru-RU" sz="2400" dirty="0" smtClean="0"/>
              <a:t>);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«Клуб </a:t>
            </a:r>
            <a:r>
              <a:rPr lang="ru-RU" sz="2400" dirty="0" smtClean="0"/>
              <a:t>объединенного </a:t>
            </a:r>
            <a:r>
              <a:rPr lang="ru-RU" sz="2400" dirty="0" smtClean="0"/>
              <a:t>возраста « </a:t>
            </a:r>
            <a:r>
              <a:rPr lang="ru-RU" sz="2400" dirty="0" smtClean="0"/>
              <a:t>(</a:t>
            </a:r>
            <a:r>
              <a:rPr lang="ru-RU" sz="2400" dirty="0" err="1" smtClean="0"/>
              <a:t>п.Чайковский</a:t>
            </a:r>
            <a:r>
              <a:rPr lang="ru-RU" sz="2400" dirty="0" smtClean="0"/>
              <a:t>);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«Рукодельница» (</a:t>
            </a:r>
            <a:r>
              <a:rPr lang="ru-RU" sz="2400" dirty="0" err="1" smtClean="0"/>
              <a:t>с.Вагино</a:t>
            </a:r>
            <a:r>
              <a:rPr lang="ru-RU" sz="2400" dirty="0" smtClean="0"/>
              <a:t>);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dirty="0" smtClean="0"/>
              <a:t>«</a:t>
            </a:r>
            <a:r>
              <a:rPr lang="ru-RU" sz="2400" dirty="0" smtClean="0"/>
              <a:t>Поговорим мы обо всем» (</a:t>
            </a:r>
            <a:r>
              <a:rPr lang="ru-RU" sz="2400" dirty="0" err="1" smtClean="0"/>
              <a:t>д.Ильинка</a:t>
            </a:r>
            <a:r>
              <a:rPr lang="ru-RU" sz="2400" dirty="0" smtClean="0"/>
              <a:t>),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«Цветоводы-любители (</a:t>
            </a:r>
            <a:r>
              <a:rPr lang="ru-RU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д.Ильинка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),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«Вдохновение</a:t>
            </a:r>
            <a:r>
              <a:rPr lang="ru-RU" sz="2400" dirty="0"/>
              <a:t>» </a:t>
            </a:r>
            <a:r>
              <a:rPr lang="ru-RU" sz="2400" dirty="0" smtClean="0"/>
              <a:t>(</a:t>
            </a:r>
            <a:r>
              <a:rPr lang="ru-RU" sz="2400" dirty="0" err="1" smtClean="0"/>
              <a:t>с.Б.Косуль</a:t>
            </a:r>
            <a:r>
              <a:rPr lang="ru-RU" sz="2400" dirty="0" smtClean="0"/>
              <a:t>);</a:t>
            </a:r>
          </a:p>
          <a:p>
            <a:pPr marL="0" indent="0">
              <a:buNone/>
            </a:pPr>
            <a:r>
              <a:rPr lang="ru-RU" sz="2400" dirty="0" smtClean="0"/>
              <a:t>«</a:t>
            </a:r>
            <a:r>
              <a:rPr lang="ru-RU" sz="2400" dirty="0" smtClean="0"/>
              <a:t>Энергия» (</a:t>
            </a:r>
            <a:r>
              <a:rPr lang="ru-RU" sz="2400" dirty="0" err="1" smtClean="0"/>
              <a:t>д.Булатово</a:t>
            </a:r>
            <a:r>
              <a:rPr lang="ru-RU" sz="2400" dirty="0" smtClean="0"/>
              <a:t>);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«Вторая молодость» (с. </a:t>
            </a:r>
            <a:r>
              <a:rPr lang="ru-RU" sz="2400" dirty="0" err="1" smtClean="0"/>
              <a:t>Критово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73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24" y="197476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Мероприятия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sz="2400" dirty="0">
                <a:solidFill>
                  <a:srgbClr val="90C226"/>
                </a:solidFill>
              </a:rPr>
              <a:t>(инновационные метод работы, акции и пр.)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1262130"/>
            <a:ext cx="10908406" cy="5215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200" u="sng" dirty="0" smtClean="0"/>
              <a:t>Для социально адаптации граждан пожилого возраста  в условиях стационарного проживания были проведены мероприятия:</a:t>
            </a:r>
          </a:p>
          <a:p>
            <a:pPr>
              <a:buFontTx/>
              <a:buChar char="-"/>
            </a:pPr>
            <a:r>
              <a:rPr lang="ru-RU" sz="2200" dirty="0" smtClean="0"/>
              <a:t>«Рукам работа </a:t>
            </a:r>
            <a:r>
              <a:rPr lang="ru-RU" sz="2200" dirty="0"/>
              <a:t>сердцу </a:t>
            </a:r>
            <a:r>
              <a:rPr lang="ru-RU" sz="2200" dirty="0" smtClean="0"/>
              <a:t>радость» </a:t>
            </a:r>
            <a:r>
              <a:rPr lang="ru-RU" sz="2200" dirty="0"/>
              <a:t>(</a:t>
            </a:r>
            <a:r>
              <a:rPr lang="ru-RU" sz="2200" dirty="0" smtClean="0"/>
              <a:t>вязание варежек и носков);</a:t>
            </a:r>
          </a:p>
          <a:p>
            <a:pPr>
              <a:buFontTx/>
              <a:buChar char="-"/>
            </a:pPr>
            <a:r>
              <a:rPr lang="ru-RU" sz="2200" dirty="0" smtClean="0"/>
              <a:t>Мастер класс по вязанию веников;</a:t>
            </a:r>
          </a:p>
          <a:p>
            <a:pPr>
              <a:buFontTx/>
              <a:buChar char="-"/>
            </a:pPr>
            <a:r>
              <a:rPr lang="ru-RU" sz="2200" dirty="0" smtClean="0"/>
              <a:t>«</a:t>
            </a:r>
            <a:r>
              <a:rPr lang="ru-RU" sz="2200" dirty="0"/>
              <a:t>М</a:t>
            </a:r>
            <a:r>
              <a:rPr lang="ru-RU" sz="2200" dirty="0" smtClean="0"/>
              <a:t>ы с тобою в лес пойдем и грибочков наберем»;</a:t>
            </a:r>
          </a:p>
          <a:p>
            <a:pPr>
              <a:buFontTx/>
              <a:buChar char="-"/>
            </a:pPr>
            <a:r>
              <a:rPr lang="ru-RU" sz="2200" dirty="0" smtClean="0"/>
              <a:t>Конкурс «</a:t>
            </a:r>
            <a:r>
              <a:rPr lang="ru-RU" sz="2400" dirty="0" smtClean="0"/>
              <a:t>Ягода</a:t>
            </a:r>
            <a:r>
              <a:rPr lang="ru-RU" sz="2200" dirty="0" smtClean="0"/>
              <a:t> малина»;</a:t>
            </a:r>
          </a:p>
          <a:p>
            <a:pPr>
              <a:buFontTx/>
              <a:buChar char="-"/>
            </a:pPr>
            <a:r>
              <a:rPr lang="ru-RU" sz="2200" dirty="0" smtClean="0"/>
              <a:t>Ходьба на лыжах «Над нами не властны года и невзгоды»,</a:t>
            </a:r>
          </a:p>
          <a:p>
            <a:pPr>
              <a:buFontTx/>
              <a:buChar char="-"/>
            </a:pPr>
            <a:r>
              <a:rPr lang="ru-RU" sz="2200" dirty="0" smtClean="0"/>
              <a:t>Конкурс «Соревнование рыболовов»,</a:t>
            </a:r>
          </a:p>
          <a:p>
            <a:pPr>
              <a:buFontTx/>
              <a:buChar char="-"/>
            </a:pPr>
            <a:r>
              <a:rPr lang="ru-RU" sz="2200" dirty="0" smtClean="0"/>
              <a:t>Акция «Теплые ручки и теплые ножки» (изделия переданы детям –инвалидам </a:t>
            </a:r>
            <a:r>
              <a:rPr lang="ru-RU" sz="2200" dirty="0" err="1" smtClean="0"/>
              <a:t>с.Б.Косуль</a:t>
            </a:r>
            <a:r>
              <a:rPr lang="ru-RU" sz="2200" dirty="0" smtClean="0"/>
              <a:t>)</a:t>
            </a:r>
          </a:p>
          <a:p>
            <a:pPr>
              <a:buFontTx/>
              <a:buChar char="-"/>
            </a:pPr>
            <a:r>
              <a:rPr lang="ru-RU" sz="2200" dirty="0" smtClean="0"/>
              <a:t>Реализации программ «</a:t>
            </a:r>
            <a:r>
              <a:rPr lang="ru-RU" sz="2200" dirty="0" err="1" smtClean="0"/>
              <a:t>Гарденотерапия</a:t>
            </a:r>
            <a:r>
              <a:rPr lang="ru-RU" sz="2200" dirty="0" smtClean="0"/>
              <a:t>» и «Школа безопасности для пожилых граждан и инвалидов»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8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30" y="223233"/>
            <a:ext cx="8596668" cy="1320800"/>
          </a:xfrm>
        </p:spPr>
        <p:txBody>
          <a:bodyPr/>
          <a:lstStyle/>
          <a:p>
            <a:r>
              <a:rPr lang="ru-RU" dirty="0" smtClean="0"/>
              <a:t>Повышение профессионального уровня сотрудников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851" y="1487510"/>
            <a:ext cx="11178862" cy="53704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Учреждением большое внимание уделяется уровню профессиональной подготовки кадров, в связи с этим  </a:t>
            </a:r>
            <a:r>
              <a:rPr lang="ru-RU" sz="2200" dirty="0" smtClean="0"/>
              <a:t>21  специалистом </a:t>
            </a:r>
            <a:r>
              <a:rPr lang="ru-RU" sz="2200" dirty="0" smtClean="0"/>
              <a:t>учреждения  в  2019г. были пройдены  курсы повышения квалификации, в </a:t>
            </a:r>
            <a:r>
              <a:rPr lang="ru-RU" sz="2200" dirty="0" err="1" smtClean="0"/>
              <a:t>т.ч</a:t>
            </a:r>
            <a:r>
              <a:rPr lang="ru-RU" sz="2200" dirty="0" smtClean="0"/>
              <a:t>. </a:t>
            </a:r>
            <a:r>
              <a:rPr lang="ru-RU" sz="2200" dirty="0"/>
              <a:t>п</a:t>
            </a:r>
            <a:r>
              <a:rPr lang="ru-RU" sz="2200" dirty="0" smtClean="0"/>
              <a:t>о направлениям:</a:t>
            </a:r>
          </a:p>
          <a:p>
            <a:pPr marL="0" indent="0">
              <a:buNone/>
            </a:pPr>
            <a:r>
              <a:rPr lang="ru-RU" sz="2200" dirty="0" smtClean="0"/>
              <a:t>1. Диспетчер автомобильного транспорта.</a:t>
            </a:r>
          </a:p>
          <a:p>
            <a:pPr marL="0" indent="0">
              <a:buNone/>
            </a:pPr>
            <a:r>
              <a:rPr lang="ru-RU" sz="2200" dirty="0" smtClean="0"/>
              <a:t>2. Контролер технического состояния автотранспортных средств.</a:t>
            </a:r>
          </a:p>
          <a:p>
            <a:pPr marL="0" indent="0">
              <a:buNone/>
            </a:pPr>
            <a:r>
              <a:rPr lang="ru-RU" sz="2200" dirty="0" smtClean="0"/>
              <a:t>3. Специалист, ответственный за обеспечение безопасности дорожного движения.</a:t>
            </a:r>
          </a:p>
          <a:p>
            <a:pPr marL="0" indent="0">
              <a:buNone/>
            </a:pPr>
            <a:r>
              <a:rPr lang="ru-RU" sz="2200" dirty="0" smtClean="0"/>
              <a:t>4. Пожарно-технический минимум для руководителей. Лиц ответственных за пожарную безопасность зданий и сооружений.</a:t>
            </a:r>
          </a:p>
          <a:p>
            <a:pPr marL="0" indent="0">
              <a:buNone/>
            </a:pPr>
            <a:r>
              <a:rPr lang="ru-RU" sz="2200" dirty="0" smtClean="0"/>
              <a:t>5. Профессиональный контрактный управляющий в сфере закупок товаров, работ и услуг для обеспечения государственных и муниципальных нужд.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6. Оказание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первой помощи пострадавшим на производстве</a:t>
            </a: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59584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156" y="233082"/>
            <a:ext cx="8391875" cy="724348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Общие сведения об учреждении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9548" y="1333948"/>
            <a:ext cx="9208546" cy="3065929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31.12.2019г. в МБУ КЦСОН «Надежда» функционировало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 отделений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временного проживания граждан пожилого возраста и инвалидов;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- 3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отделения социального обслуживания на дому;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срочного социального обслуживания;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социального патронажа семьи и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детей;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профилактики безнадзорности и правонарушении несовершеннолетних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804" y="4686697"/>
            <a:ext cx="8854455" cy="151239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0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Формы </a:t>
            </a:r>
            <a:r>
              <a:rPr lang="ru-RU" sz="20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оказания услуг в учреждении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стационарная;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полустационарная;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надомная.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000" y="145961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Повышение профессионального уровня сотрудников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1390920"/>
            <a:ext cx="11230378" cy="5035638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7.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Планирование в учреждениях госсектора: требования к составлению плана ФХД, плана-графика на 2020, 2021 и 2022 годы. Особенности применения бюджетной классификации с учетом изменений, внесенными приказами Минфина РФ от 13.05.2016 №69Н, от 22.05.2019 №76Н.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8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Заработная плата 2019-2020 изменения в законодательстве, сложные ситуации из практики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9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Профилактика социально-негативных явлений в 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среде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несовершеннолетних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(суициды, безнадзорность и правонарушения) (в цикле: </a:t>
            </a:r>
            <a:r>
              <a:rPr lang="ru-RU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Девиантология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Социальное сопровождение семей с детьми «группы риска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».)</a:t>
            </a: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10. Социокультурная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реабилитация людей с ограниченными возможностями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здоровья. Театр. Музей. </a:t>
            </a: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Кино.</a:t>
            </a: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11. Гражданская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оборона и защита населения от чрезвычайных ситуаций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12. Геронтология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теория и практика социального обслуживания пожилых людей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 инвалидов</a:t>
            </a:r>
          </a:p>
          <a:p>
            <a:pPr marL="0" lvl="0" indent="0">
              <a:buClr>
                <a:srgbClr val="90C226"/>
              </a:buClr>
              <a:buNone/>
            </a:pP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7937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61" y="171718"/>
            <a:ext cx="8596668" cy="1320800"/>
          </a:xfrm>
        </p:spPr>
        <p:txBody>
          <a:bodyPr/>
          <a:lstStyle/>
          <a:p>
            <a:r>
              <a:rPr lang="ru-RU" dirty="0" smtClean="0"/>
              <a:t>Социальное партнерство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987569"/>
            <a:ext cx="264016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МБУ КЦСОН «Надежда»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8941" y="2949262"/>
            <a:ext cx="39022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Учреждения здравоохранения</a:t>
            </a:r>
          </a:p>
          <a:p>
            <a:r>
              <a:rPr lang="ru-RU" dirty="0" smtClean="0"/>
              <a:t>( в </a:t>
            </a:r>
            <a:r>
              <a:rPr lang="ru-RU" dirty="0" err="1" smtClean="0"/>
              <a:t>т.ч</a:t>
            </a:r>
            <a:r>
              <a:rPr lang="ru-RU" dirty="0" smtClean="0"/>
              <a:t>. КГБУЗ «</a:t>
            </a:r>
            <a:r>
              <a:rPr lang="ru-RU" dirty="0" err="1" smtClean="0"/>
              <a:t>Боготольская</a:t>
            </a:r>
            <a:r>
              <a:rPr lang="ru-RU" dirty="0" smtClean="0"/>
              <a:t> МБ»)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23149" y="4774318"/>
            <a:ext cx="276895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Учреждения культуры</a:t>
            </a:r>
          </a:p>
          <a:p>
            <a:r>
              <a:rPr lang="ru-RU" dirty="0" smtClean="0"/>
              <a:t>Отдел культуры, молодежной политики и спорта администрации Боготольского района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42446" y="1352282"/>
            <a:ext cx="46492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Органы местного самоуправления</a:t>
            </a:r>
          </a:p>
          <a:p>
            <a:pPr algn="ctr"/>
            <a:r>
              <a:rPr lang="ru-RU" dirty="0" smtClean="0"/>
              <a:t>Администрация Боготольского района  Администрация </a:t>
            </a:r>
            <a:r>
              <a:rPr lang="ru-RU" dirty="0" err="1" smtClean="0"/>
              <a:t>г.Боготола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126569" y="2626096"/>
            <a:ext cx="35288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 занятости населения </a:t>
            </a:r>
            <a:r>
              <a:rPr lang="ru-RU" dirty="0" err="1" smtClean="0"/>
              <a:t>г.Боготола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126569" y="3695455"/>
            <a:ext cx="28204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Пенсионный фонд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335628" y="3818566"/>
            <a:ext cx="2137896" cy="951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5917842" y="3818566"/>
            <a:ext cx="1294327" cy="951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</p:cNvCxnSpPr>
          <p:nvPr/>
        </p:nvCxnSpPr>
        <p:spPr>
          <a:xfrm>
            <a:off x="5467083" y="2275612"/>
            <a:ext cx="0" cy="673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0"/>
          </p:cNvCxnSpPr>
          <p:nvPr/>
        </p:nvCxnSpPr>
        <p:spPr>
          <a:xfrm flipH="1" flipV="1">
            <a:off x="5892084" y="2275612"/>
            <a:ext cx="1" cy="7119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7212169" y="2820473"/>
            <a:ext cx="914400" cy="309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3"/>
          </p:cNvCxnSpPr>
          <p:nvPr/>
        </p:nvCxnSpPr>
        <p:spPr>
          <a:xfrm flipH="1">
            <a:off x="7212169" y="3129566"/>
            <a:ext cx="914400" cy="273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3" idx="1"/>
          </p:cNvCxnSpPr>
          <p:nvPr/>
        </p:nvCxnSpPr>
        <p:spPr>
          <a:xfrm>
            <a:off x="7212169" y="3595593"/>
            <a:ext cx="914400" cy="284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7212169" y="3737857"/>
            <a:ext cx="914400" cy="326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121238" y="3129566"/>
            <a:ext cx="450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1"/>
          </p:cNvCxnSpPr>
          <p:nvPr/>
        </p:nvCxnSpPr>
        <p:spPr>
          <a:xfrm flipH="1">
            <a:off x="4121238" y="3403068"/>
            <a:ext cx="450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7736" y="4769750"/>
            <a:ext cx="33742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Учреждения образования</a:t>
            </a:r>
          </a:p>
          <a:p>
            <a:r>
              <a:rPr lang="ru-RU" dirty="0" smtClean="0"/>
              <a:t>Отдел образования администрации Боготольского района</a:t>
            </a:r>
          </a:p>
          <a:p>
            <a:r>
              <a:rPr lang="ru-RU" dirty="0" smtClean="0"/>
              <a:t>Школы/</a:t>
            </a:r>
            <a:r>
              <a:rPr lang="ru-RU" dirty="0" err="1" smtClean="0"/>
              <a:t>д.сады</a:t>
            </a:r>
            <a:r>
              <a:rPr lang="ru-RU" dirty="0" smtClean="0"/>
              <a:t> Боготольского района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3799268" y="3880121"/>
            <a:ext cx="1944709" cy="889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323527" y="3818566"/>
            <a:ext cx="1223493" cy="95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70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18" y="197476"/>
            <a:ext cx="8569698" cy="1320800"/>
          </a:xfrm>
        </p:spPr>
        <p:txBody>
          <a:bodyPr/>
          <a:lstStyle/>
          <a:p>
            <a:r>
              <a:rPr lang="ru-RU" dirty="0" smtClean="0"/>
              <a:t>Перспективы развития учреждения </a:t>
            </a:r>
            <a:br>
              <a:rPr lang="ru-RU" dirty="0" smtClean="0"/>
            </a:br>
            <a:r>
              <a:rPr lang="ru-RU" dirty="0" smtClean="0"/>
              <a:t>на 2020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302" y="1352280"/>
            <a:ext cx="11312898" cy="5215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1.Открытие социально-реабилитационного отделения для граждан пожилого возраста и инвалидов.</a:t>
            </a:r>
          </a:p>
          <a:p>
            <a:pPr marL="0" indent="0">
              <a:buNone/>
            </a:pPr>
            <a:r>
              <a:rPr lang="ru-RU" sz="2400" dirty="0" smtClean="0"/>
              <a:t>2.Открытие компьютерного класса.</a:t>
            </a:r>
          </a:p>
          <a:p>
            <a:pPr marL="0" indent="0">
              <a:buNone/>
            </a:pPr>
            <a:r>
              <a:rPr lang="ru-RU" sz="2400" dirty="0" smtClean="0"/>
              <a:t>3. Продолжение внедрения «Системы долговременного ухода за пожилыми гражданами и инвалидами».</a:t>
            </a:r>
          </a:p>
          <a:p>
            <a:pPr marL="0" indent="0">
              <a:buNone/>
            </a:pPr>
            <a:r>
              <a:rPr lang="ru-RU" sz="2400" dirty="0" smtClean="0"/>
              <a:t>4.Расширение перечня технических средств реабилитации.</a:t>
            </a:r>
          </a:p>
          <a:p>
            <a:pPr marL="0" indent="0">
              <a:buNone/>
            </a:pPr>
            <a:r>
              <a:rPr lang="ru-RU" sz="2400" dirty="0" smtClean="0"/>
              <a:t>5. В рамках национального проекта «Демография» осуществлять доставку из отдаленных территорий Боготольского района в больницу граждан старше 65+ на проведение скрининга и диспансеризации.</a:t>
            </a:r>
          </a:p>
          <a:p>
            <a:pPr marL="0" indent="0">
              <a:buNone/>
            </a:pPr>
            <a:r>
              <a:rPr lang="ru-RU" sz="2400" dirty="0" smtClean="0"/>
              <a:t>6.Продолжение внедрения «Ранней помощи семьям с детьми до 3-х лет».</a:t>
            </a:r>
          </a:p>
          <a:p>
            <a:pPr marL="0" indent="0">
              <a:buNone/>
            </a:pPr>
            <a:r>
              <a:rPr lang="ru-RU" sz="2400" dirty="0" smtClean="0"/>
              <a:t>7.Внедрение службы «Домашнее визитирование».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928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Муниципальное задание на  2019г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094566"/>
              </p:ext>
            </p:extLst>
          </p:nvPr>
        </p:nvGraphicFramePr>
        <p:xfrm>
          <a:off x="430307" y="1592134"/>
          <a:ext cx="9291762" cy="388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4121">
                  <a:extLst>
                    <a:ext uri="{9D8B030D-6E8A-4147-A177-3AD203B41FA5}">
                      <a16:colId xmlns:a16="http://schemas.microsoft.com/office/drawing/2014/main" val="855441061"/>
                    </a:ext>
                  </a:extLst>
                </a:gridCol>
                <a:gridCol w="1352282">
                  <a:extLst>
                    <a:ext uri="{9D8B030D-6E8A-4147-A177-3AD203B41FA5}">
                      <a16:colId xmlns:a16="http://schemas.microsoft.com/office/drawing/2014/main" val="3648553948"/>
                    </a:ext>
                  </a:extLst>
                </a:gridCol>
                <a:gridCol w="1278642">
                  <a:extLst>
                    <a:ext uri="{9D8B030D-6E8A-4147-A177-3AD203B41FA5}">
                      <a16:colId xmlns:a16="http://schemas.microsoft.com/office/drawing/2014/main" val="878501263"/>
                    </a:ext>
                  </a:extLst>
                </a:gridCol>
                <a:gridCol w="1926717">
                  <a:extLst>
                    <a:ext uri="{9D8B030D-6E8A-4147-A177-3AD203B41FA5}">
                      <a16:colId xmlns:a16="http://schemas.microsoft.com/office/drawing/2014/main" val="721748035"/>
                    </a:ext>
                  </a:extLst>
                </a:gridCol>
              </a:tblGrid>
              <a:tr h="10150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получателей по формам обслуживания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План, </a:t>
                      </a:r>
                    </a:p>
                    <a:p>
                      <a:pPr algn="ctr"/>
                      <a:r>
                        <a:rPr lang="ru-RU" sz="2000" dirty="0" smtClean="0"/>
                        <a:t>чел.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Факт, </a:t>
                      </a:r>
                    </a:p>
                    <a:p>
                      <a:pPr algn="ctr"/>
                      <a:r>
                        <a:rPr lang="ru-RU" sz="2000" dirty="0" smtClean="0"/>
                        <a:t>чел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выполнения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11580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</a:t>
                      </a:r>
                      <a:r>
                        <a:rPr lang="ru-RU" sz="2000" baseline="0" dirty="0" smtClean="0"/>
                        <a:t> стационарной форме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114,3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044373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полустационарной форме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1359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1365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118614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надомной форме (очно)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1133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1134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100,1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97514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надомной  форме (заочно)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304963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   по муниципальному</a:t>
                      </a:r>
                      <a:r>
                        <a:rPr lang="ru-RU" sz="2000" b="1" baseline="0" dirty="0" smtClean="0"/>
                        <a:t> заданию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2540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2551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102,14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80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5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004" y="364901"/>
            <a:ext cx="8896574" cy="788894"/>
          </a:xfrm>
        </p:spPr>
        <p:txBody>
          <a:bodyPr/>
          <a:lstStyle/>
          <a:p>
            <a:r>
              <a:rPr lang="ru-RU" dirty="0" smtClean="0"/>
              <a:t>Доходы и расходы учреждения за 2019г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6634" y="1398494"/>
            <a:ext cx="2002159" cy="4642867"/>
          </a:xfrm>
        </p:spPr>
        <p:txBody>
          <a:bodyPr/>
          <a:lstStyle/>
          <a:p>
            <a:pPr marL="0" indent="0">
              <a:buNone/>
            </a:pPr>
            <a:r>
              <a:rPr lang="ru-RU" sz="2000" u="sng" dirty="0">
                <a:solidFill>
                  <a:schemeClr val="dk1"/>
                </a:solidFill>
              </a:rPr>
              <a:t>Получено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dk1"/>
                </a:solidFill>
              </a:rPr>
              <a:t>Субсидии из краевого бюджета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dk1"/>
                </a:solidFill>
              </a:rPr>
              <a:t>52684,33 </a:t>
            </a:r>
            <a:r>
              <a:rPr lang="ru-RU" sz="2000" b="1" u="sng" dirty="0" err="1" smtClean="0">
                <a:solidFill>
                  <a:schemeClr val="dk1"/>
                </a:solidFill>
              </a:rPr>
              <a:t>тыс.руб</a:t>
            </a:r>
            <a:r>
              <a:rPr lang="ru-RU" sz="2000" u="sng" dirty="0">
                <a:solidFill>
                  <a:schemeClr val="dk1"/>
                </a:solidFill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25499"/>
              </p:ext>
            </p:extLst>
          </p:nvPr>
        </p:nvGraphicFramePr>
        <p:xfrm>
          <a:off x="1909775" y="1056411"/>
          <a:ext cx="8698723" cy="531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396">
                  <a:extLst>
                    <a:ext uri="{9D8B030D-6E8A-4147-A177-3AD203B41FA5}">
                      <a16:colId xmlns:a16="http://schemas.microsoft.com/office/drawing/2014/main" val="3698838283"/>
                    </a:ext>
                  </a:extLst>
                </a:gridCol>
                <a:gridCol w="1561327">
                  <a:extLst>
                    <a:ext uri="{9D8B030D-6E8A-4147-A177-3AD203B41FA5}">
                      <a16:colId xmlns:a16="http://schemas.microsoft.com/office/drawing/2014/main" val="3110127874"/>
                    </a:ext>
                  </a:extLst>
                </a:gridCol>
              </a:tblGrid>
              <a:tr h="2641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тыс.руб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594366"/>
                  </a:ext>
                </a:extLst>
              </a:tr>
              <a:tr h="4067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 оплату труда с начислением налогов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48 759,15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34928"/>
                  </a:ext>
                </a:extLst>
              </a:tr>
              <a:tr h="5627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 выплаты (суточные, пособия по уходу за ребенком до 3-х лет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236,25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82481"/>
                  </a:ext>
                </a:extLst>
              </a:tr>
              <a:tr h="36723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Услуги связи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153,44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138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Оплата</a:t>
                      </a:r>
                      <a:r>
                        <a:rPr lang="ru-RU" sz="1800" baseline="0" dirty="0" smtClean="0"/>
                        <a:t> коммунальных расходов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181,68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81909"/>
                  </a:ext>
                </a:extLst>
              </a:tr>
              <a:tr h="39263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Арендная плата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1640,16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312"/>
                  </a:ext>
                </a:extLst>
              </a:tr>
              <a:tr h="3292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Работы,</a:t>
                      </a:r>
                      <a:r>
                        <a:rPr lang="ru-RU" sz="1800" baseline="0" dirty="0" smtClean="0"/>
                        <a:t> услуги по содержанию имущества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190,41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05682"/>
                  </a:ext>
                </a:extLst>
              </a:tr>
              <a:tr h="39576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Оплата</a:t>
                      </a:r>
                      <a:r>
                        <a:rPr lang="ru-RU" sz="1800" baseline="0" dirty="0" smtClean="0"/>
                        <a:t> коммунальных расходов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723,81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581860"/>
                  </a:ext>
                </a:extLst>
              </a:tr>
              <a:tr h="6395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 услуги (мед. осмотр, курсы повышения квалификации, программное обеспечение, ОСАГО)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9,15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700122"/>
                  </a:ext>
                </a:extLst>
              </a:tr>
              <a:tr h="3039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Страхование ТС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10,67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194426"/>
                  </a:ext>
                </a:extLst>
              </a:tr>
              <a:tr h="5783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 расходы (госпошлина, увеличение стоимости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материальных запасов)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798,95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623224"/>
                  </a:ext>
                </a:extLst>
              </a:tr>
              <a:tr h="367235">
                <a:tc>
                  <a:txBody>
                    <a:bodyPr/>
                    <a:lstStyle/>
                    <a:p>
                      <a:r>
                        <a:rPr lang="ru-RU" sz="1800" b="1" u="sng" dirty="0" smtClean="0"/>
                        <a:t>ИТОГО РАСХОДОВ</a:t>
                      </a:r>
                      <a:r>
                        <a:rPr lang="ru-RU" sz="1800" b="1" u="sng" baseline="0" dirty="0" smtClean="0"/>
                        <a:t> </a:t>
                      </a:r>
                      <a:endParaRPr lang="ru-RU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52</a:t>
                      </a:r>
                      <a:r>
                        <a:rPr lang="ru-RU" sz="1800" b="1" baseline="0" dirty="0" smtClean="0"/>
                        <a:t> 703,67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792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5228" y="6369269"/>
            <a:ext cx="7577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Остаток на 01.01.2020г. – 19,34 </a:t>
            </a:r>
            <a:r>
              <a:rPr lang="ru-RU" sz="2000" b="1" u="sng" dirty="0" err="1" smtClean="0"/>
              <a:t>тыс.руб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777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035" y="609600"/>
            <a:ext cx="9585063" cy="735106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Доходы и расходы учреждения за 2019г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560" y="1492469"/>
            <a:ext cx="1832509" cy="3755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Доходы от прочей деятельности учреждения </a:t>
            </a:r>
          </a:p>
          <a:p>
            <a:pPr marL="0" indent="0">
              <a:buNone/>
            </a:pPr>
            <a:r>
              <a:rPr lang="ru-RU" sz="2000" b="1" u="sng" dirty="0" smtClean="0"/>
              <a:t>3114,89 </a:t>
            </a:r>
            <a:r>
              <a:rPr lang="ru-RU" sz="2000" b="1" u="sng" dirty="0" err="1" smtClean="0"/>
              <a:t>тыс.руб</a:t>
            </a:r>
            <a:r>
              <a:rPr lang="ru-RU" sz="2000" b="1" u="sng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Остаток на 01.01.2019- </a:t>
            </a:r>
            <a:r>
              <a:rPr lang="ru-RU" sz="2000" b="1" u="sng" dirty="0" smtClean="0"/>
              <a:t>761,8 </a:t>
            </a:r>
            <a:r>
              <a:rPr lang="ru-RU" sz="2000" b="1" u="sng" dirty="0" err="1" smtClean="0"/>
              <a:t>тыс.руб</a:t>
            </a:r>
            <a:r>
              <a:rPr lang="ru-RU" sz="2000" b="1" u="sng" dirty="0" smtClean="0"/>
              <a:t>.</a:t>
            </a:r>
            <a:endParaRPr lang="ru-RU" sz="20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7711780"/>
              </p:ext>
            </p:extLst>
          </p:nvPr>
        </p:nvGraphicFramePr>
        <p:xfrm>
          <a:off x="2280276" y="1344706"/>
          <a:ext cx="8434947" cy="417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356">
                  <a:extLst>
                    <a:ext uri="{9D8B030D-6E8A-4147-A177-3AD203B41FA5}">
                      <a16:colId xmlns:a16="http://schemas.microsoft.com/office/drawing/2014/main" val="325263679"/>
                    </a:ext>
                  </a:extLst>
                </a:gridCol>
                <a:gridCol w="1782591">
                  <a:extLst>
                    <a:ext uri="{9D8B030D-6E8A-4147-A177-3AD203B41FA5}">
                      <a16:colId xmlns:a16="http://schemas.microsoft.com/office/drawing/2014/main" val="1343456372"/>
                    </a:ext>
                  </a:extLst>
                </a:gridCol>
              </a:tblGrid>
              <a:tr h="4342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Расходы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тыс. руб.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86555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Оплата</a:t>
                      </a:r>
                      <a:r>
                        <a:rPr lang="ru-RU" sz="2000" baseline="0" dirty="0" smtClean="0"/>
                        <a:t> труда с начислением налогов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692,45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916415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Коммунальные услуги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888,79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30020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Услуги по содержанию имущества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196,47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31592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Прочие расходы (обучение сотрудников ПБ, изготовление бланков, услуги банка и пр.)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155,6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12961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Приобретение основных средств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21,7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434369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Иные платежи (пени)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35873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Приобретение хоз. товаров, моющие средства и пр.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1 244,55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351947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r>
                        <a:rPr lang="ru-RU" sz="2000" b="1" baseline="0" dirty="0" smtClean="0"/>
                        <a:t> РАСХОДОВ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3 199,61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13247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65434" y="5833241"/>
            <a:ext cx="7199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Остаток на 01.</a:t>
            </a:r>
            <a:r>
              <a:rPr lang="ru-RU" sz="2000" b="1" dirty="0" smtClean="0"/>
              <a:t>0</a:t>
            </a:r>
            <a:r>
              <a:rPr lang="ru-RU" b="1" dirty="0" smtClean="0"/>
              <a:t>1.2020 г.- 677,08 тыс. руб.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27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Отделение временного проживания для граждан пожилого возраста и инвалидов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5007" y="1930399"/>
            <a:ext cx="9165021" cy="3221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Местонахождение</a:t>
            </a:r>
            <a:r>
              <a:rPr lang="ru-RU" sz="2400" dirty="0" smtClean="0"/>
              <a:t> :</a:t>
            </a:r>
            <a:r>
              <a:rPr lang="ru-RU" sz="2400" dirty="0" err="1" smtClean="0"/>
              <a:t>с.Александровка</a:t>
            </a:r>
            <a:r>
              <a:rPr lang="ru-RU" sz="2400" dirty="0" smtClean="0"/>
              <a:t>, ул. Советская, </a:t>
            </a:r>
            <a:r>
              <a:rPr lang="ru-RU" sz="2400" dirty="0" smtClean="0"/>
              <a:t>д.52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u="sng" dirty="0" smtClean="0"/>
              <a:t>Предназначено </a:t>
            </a:r>
            <a:r>
              <a:rPr lang="ru-RU" sz="2400" dirty="0" smtClean="0"/>
              <a:t>для временного проживания граждан пожилого возраста (мужчины старше 60 лет и женщины старше 55 лет)  и инвалидов старше 18 лет </a:t>
            </a:r>
            <a:r>
              <a:rPr lang="en-US" sz="2400" dirty="0" smtClean="0"/>
              <a:t>I </a:t>
            </a:r>
            <a:r>
              <a:rPr lang="ru-RU" sz="2400" dirty="0" smtClean="0"/>
              <a:t>и</a:t>
            </a:r>
            <a:r>
              <a:rPr lang="en-US" sz="2400" dirty="0" smtClean="0"/>
              <a:t> II</a:t>
            </a:r>
            <a:r>
              <a:rPr lang="ru-RU" sz="2400" dirty="0" smtClean="0"/>
              <a:t> группы , которые частично/полностью утратили способность к самообслуживанию и нуждаются в постороннем уходе.</a:t>
            </a:r>
          </a:p>
          <a:p>
            <a:pPr marL="0" indent="0">
              <a:buNone/>
            </a:pPr>
            <a:r>
              <a:rPr lang="ru-RU" sz="2400" dirty="0" smtClean="0"/>
              <a:t>Отделение рассчитано на 17 койка мест.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007" y="4792718"/>
            <a:ext cx="9291145" cy="4309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За 2019г. в отделении обслужено 32 получателя и оказано 52504 услуги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30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545" y="248992"/>
            <a:ext cx="8596668" cy="1320800"/>
          </a:xfrm>
        </p:spPr>
        <p:txBody>
          <a:bodyPr/>
          <a:lstStyle/>
          <a:p>
            <a:r>
              <a:rPr lang="ru-RU" dirty="0" smtClean="0"/>
              <a:t>Отделение социального обслуживания на дому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4151" y="1870000"/>
            <a:ext cx="4351283" cy="2064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За 2019г. социальные услуги на дому оказаны: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tx1"/>
                </a:solidFill>
              </a:rPr>
              <a:t>586 получателям</a:t>
            </a:r>
            <a:r>
              <a:rPr lang="ru-RU" sz="2400" dirty="0">
                <a:solidFill>
                  <a:schemeClr val="tx1"/>
                </a:solidFill>
              </a:rPr>
              <a:t>, из них: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*  женщины – 438 чел;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*  мужчины- 148 чел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75667" y="1287887"/>
            <a:ext cx="5327431" cy="4093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</a:t>
            </a:r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ru-RU" sz="2200" dirty="0">
                <a:solidFill>
                  <a:schemeClr val="tx1"/>
                </a:solidFill>
              </a:rPr>
              <a:t> группы – 10чел;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</a:t>
            </a:r>
            <a:r>
              <a:rPr lang="en-US" sz="2200" dirty="0">
                <a:solidFill>
                  <a:schemeClr val="tx1"/>
                </a:solidFill>
              </a:rPr>
              <a:t>II</a:t>
            </a:r>
            <a:r>
              <a:rPr lang="ru-RU" sz="2200" dirty="0">
                <a:solidFill>
                  <a:schemeClr val="tx1"/>
                </a:solidFill>
              </a:rPr>
              <a:t> группы – 46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</a:t>
            </a:r>
            <a:r>
              <a:rPr lang="en-US" sz="2200" dirty="0">
                <a:solidFill>
                  <a:schemeClr val="tx1"/>
                </a:solidFill>
              </a:rPr>
              <a:t>III</a:t>
            </a:r>
            <a:r>
              <a:rPr lang="ru-RU" sz="2200" dirty="0">
                <a:solidFill>
                  <a:schemeClr val="tx1"/>
                </a:solidFill>
              </a:rPr>
              <a:t> группы- 20чел;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детства -13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Участники трудового фронта </a:t>
            </a:r>
            <a:r>
              <a:rPr lang="ru-RU" sz="2200" dirty="0" smtClean="0">
                <a:solidFill>
                  <a:schemeClr val="tx1"/>
                </a:solidFill>
              </a:rPr>
              <a:t>-27 </a:t>
            </a:r>
            <a:r>
              <a:rPr lang="ru-RU" sz="2200" dirty="0">
                <a:solidFill>
                  <a:schemeClr val="tx1"/>
                </a:solidFill>
              </a:rPr>
              <a:t>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Супруги погибших участников ВОВ- 4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Ветераны труда- 240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Одинокие пенсионеры – 1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Пенсионеры </a:t>
            </a:r>
            <a:r>
              <a:rPr lang="ru-RU" sz="2200" dirty="0" smtClean="0">
                <a:solidFill>
                  <a:schemeClr val="tx1"/>
                </a:solidFill>
              </a:rPr>
              <a:t>-225 чел</a:t>
            </a:r>
            <a:endParaRPr lang="ru-RU" sz="2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5314" y="5201545"/>
            <a:ext cx="1078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Штатная </a:t>
            </a:r>
            <a:r>
              <a:rPr lang="ru-RU" sz="2400" b="1" u="sng" dirty="0" smtClean="0"/>
              <a:t>численность социальных работников </a:t>
            </a:r>
            <a:r>
              <a:rPr lang="ru-RU" sz="2400" dirty="0" smtClean="0"/>
              <a:t>составляет – 49,25 ед.,</a:t>
            </a:r>
          </a:p>
          <a:p>
            <a:r>
              <a:rPr lang="ru-RU" sz="2400" dirty="0" smtClean="0"/>
              <a:t>Фактически работают с разной нагрузкой – 49 чел.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12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30" y="184597"/>
            <a:ext cx="8596668" cy="1320800"/>
          </a:xfrm>
        </p:spPr>
        <p:txBody>
          <a:bodyPr/>
          <a:lstStyle/>
          <a:p>
            <a:r>
              <a:rPr lang="ru-RU" dirty="0" smtClean="0"/>
              <a:t>Отделение срочного социального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393" y="1358249"/>
            <a:ext cx="9806069" cy="985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За 2019г. отделением обслужено первично 789 получателей, с учетом повторных обращений 1034 получателей.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8280669"/>
              </p:ext>
            </p:extLst>
          </p:nvPr>
        </p:nvGraphicFramePr>
        <p:xfrm>
          <a:off x="604555" y="2225612"/>
          <a:ext cx="1003339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19">
                  <a:extLst>
                    <a:ext uri="{9D8B030D-6E8A-4147-A177-3AD203B41FA5}">
                      <a16:colId xmlns:a16="http://schemas.microsoft.com/office/drawing/2014/main" val="1689838723"/>
                    </a:ext>
                  </a:extLst>
                </a:gridCol>
                <a:gridCol w="7332858">
                  <a:extLst>
                    <a:ext uri="{9D8B030D-6E8A-4147-A177-3AD203B41FA5}">
                      <a16:colId xmlns:a16="http://schemas.microsoft.com/office/drawing/2014/main" val="795745722"/>
                    </a:ext>
                  </a:extLst>
                </a:gridCol>
                <a:gridCol w="2082917">
                  <a:extLst>
                    <a:ext uri="{9D8B030D-6E8A-4147-A177-3AD203B41FA5}">
                      <a16:colId xmlns:a16="http://schemas.microsoft.com/office/drawing/2014/main" val="2538517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п/п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услуги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Кол-во получателей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38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сборе и оформлении документов на оказание адресной материальной помощи, МСП</a:t>
                      </a:r>
                      <a:r>
                        <a:rPr lang="ru-RU" sz="2000" baseline="0" dirty="0" smtClean="0"/>
                        <a:t> и пр.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     889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3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Обеспечены гуманитарной помощью (одежда,</a:t>
                      </a:r>
                      <a:r>
                        <a:rPr lang="ru-RU" sz="2000" baseline="0" dirty="0" smtClean="0"/>
                        <a:t> обувь, продуктовые талоны)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</a:t>
                      </a:r>
                    </a:p>
                    <a:p>
                      <a:pPr algn="ctr"/>
                      <a:r>
                        <a:rPr lang="ru-RU" sz="2000" dirty="0" smtClean="0"/>
                        <a:t>     48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36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</a:t>
                      </a:r>
                      <a:r>
                        <a:rPr lang="ru-RU" sz="2000" baseline="0" dirty="0" smtClean="0"/>
                        <a:t> в получение ю</a:t>
                      </a:r>
                      <a:r>
                        <a:rPr lang="ru-RU" sz="2000" dirty="0" smtClean="0"/>
                        <a:t>ридической</a:t>
                      </a:r>
                      <a:r>
                        <a:rPr lang="ru-RU" sz="2000" baseline="0" dirty="0" smtClean="0"/>
                        <a:t> помощи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 74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5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предоставлении временного</a:t>
                      </a:r>
                      <a:r>
                        <a:rPr lang="ru-RU" sz="2000" baseline="0" dirty="0" smtClean="0"/>
                        <a:t> жилья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 11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27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предоставлении экстренной психологической помощи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 82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6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восстановлении документов, удостоверяющих личность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  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17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7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76" y="248991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Отделение срочного социального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425" y="1452250"/>
            <a:ext cx="11475076" cy="4626578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Оформлена подписка на </a:t>
            </a:r>
            <a:r>
              <a:rPr lang="ru-RU" sz="2400" dirty="0"/>
              <a:t>г</a:t>
            </a:r>
            <a:r>
              <a:rPr lang="ru-RU" sz="2400" dirty="0" smtClean="0"/>
              <a:t>азету «Наш Красноярский край» -182 подписчика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Проведены обследования ЖБУ совершеннолетних недееспособных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граждан – 22 чел. 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Проведена разъяснительная работа с  населением района по реализации </a:t>
            </a:r>
          </a:p>
          <a:p>
            <a:pPr marL="0" indent="0">
              <a:buNone/>
            </a:pPr>
            <a:r>
              <a:rPr lang="ru-RU" sz="2400" dirty="0" smtClean="0"/>
              <a:t>    их мер социальной поддержки в телефонном режиме – 20 чел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Оказаны услуги инвалидам  в рамках реализации мероприятий ИПРА – 85 услуг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Профилактическая работа по пожарной безопасности (обследование жилых помещений семей СОП, многодетных семей и </a:t>
            </a:r>
            <a:r>
              <a:rPr lang="ru-RU" sz="2400" dirty="0"/>
              <a:t>пр</a:t>
            </a:r>
            <a:r>
              <a:rPr lang="ru-RU" sz="2400" dirty="0" smtClean="0"/>
              <a:t>., распространение </a:t>
            </a:r>
            <a:r>
              <a:rPr lang="ru-RU" sz="2400" dirty="0"/>
              <a:t>памяток и </a:t>
            </a:r>
            <a:r>
              <a:rPr lang="ru-RU" sz="2400" dirty="0" smtClean="0"/>
              <a:t>буклетов)  – 138 семьи.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 smtClean="0"/>
              <a:t>Помещение пожилых граждан в дом интернат – 1 чел.</a:t>
            </a:r>
          </a:p>
        </p:txBody>
      </p:sp>
    </p:spTree>
    <p:extLst>
      <p:ext uri="{BB962C8B-B14F-4D97-AF65-F5344CB8AC3E}">
        <p14:creationId xmlns:p14="http://schemas.microsoft.com/office/powerpoint/2010/main" val="15540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2073</TotalTime>
  <Words>1876</Words>
  <Application>Microsoft Office PowerPoint</Application>
  <PresentationFormat>Широкоэкранный</PresentationFormat>
  <Paragraphs>263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Аспект</vt:lpstr>
      <vt:lpstr>Отчет о работе  МБУ КЦСОН «Надежда» Боготольский район  за 2019год</vt:lpstr>
      <vt:lpstr>Общие сведения об учреждении</vt:lpstr>
      <vt:lpstr>Муниципальное задание на  2019г</vt:lpstr>
      <vt:lpstr>Доходы и расходы учреждения за 2019г</vt:lpstr>
      <vt:lpstr>Доходы и расходы учреждения за 2019г</vt:lpstr>
      <vt:lpstr>Отделение временного проживания для граждан пожилого возраста и инвалидов</vt:lpstr>
      <vt:lpstr>Отделение социального обслуживания на дому</vt:lpstr>
      <vt:lpstr>Отделение срочного социального обслуживания</vt:lpstr>
      <vt:lpstr>Отделение срочного социального обслуживания</vt:lpstr>
      <vt:lpstr>Отделение социального патронажа семьи и детей</vt:lpstr>
      <vt:lpstr>Отделение профилактики безнадзорности и правонарушений несовершеннолетних</vt:lpstr>
      <vt:lpstr>Организационно-методическая работа</vt:lpstr>
      <vt:lpstr>Организационно-методическая работа</vt:lpstr>
      <vt:lpstr>Мероприятия  (инновационные метод работы, акции и пр.) </vt:lpstr>
      <vt:lpstr>Мероприятия  (инновационные метод работы, акции и пр.) </vt:lpstr>
      <vt:lpstr>Мероприятия  (инновационные метод работы, акции и пр.) </vt:lpstr>
      <vt:lpstr>Мероприятия  (инновационные метод работы, акции и пр.) </vt:lpstr>
      <vt:lpstr>Мероприятия  (инновационные метод работы, акции и пр.) </vt:lpstr>
      <vt:lpstr>Повышение профессионального уровня сотрудников учреждения</vt:lpstr>
      <vt:lpstr>Повышение профессионального уровня сотрудников учреждения</vt:lpstr>
      <vt:lpstr>Социальное партнерство</vt:lpstr>
      <vt:lpstr>Перспективы развития учреждения  на 2020 год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 МБУ КЦСОН «Надежда» Боготольский район  за 2019год</dc:title>
  <dc:creator>RePack by Diakov</dc:creator>
  <cp:lastModifiedBy>RePack by Diakov</cp:lastModifiedBy>
  <cp:revision>55</cp:revision>
  <cp:lastPrinted>2020-04-23T03:23:54Z</cp:lastPrinted>
  <dcterms:created xsi:type="dcterms:W3CDTF">2020-03-16T05:27:26Z</dcterms:created>
  <dcterms:modified xsi:type="dcterms:W3CDTF">2020-04-23T04:04:00Z</dcterms:modified>
</cp:coreProperties>
</file>