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7" r:id="rId3"/>
    <p:sldId id="288" r:id="rId4"/>
    <p:sldId id="269" r:id="rId5"/>
    <p:sldId id="266" r:id="rId6"/>
    <p:sldId id="270" r:id="rId7"/>
    <p:sldId id="260" r:id="rId8"/>
    <p:sldId id="262" r:id="rId9"/>
    <p:sldId id="263" r:id="rId10"/>
    <p:sldId id="274" r:id="rId11"/>
    <p:sldId id="282" r:id="rId12"/>
    <p:sldId id="283" r:id="rId13"/>
    <p:sldId id="284" r:id="rId14"/>
    <p:sldId id="285" r:id="rId15"/>
    <p:sldId id="286" r:id="rId16"/>
    <p:sldId id="289" r:id="rId17"/>
    <p:sldId id="290" r:id="rId18"/>
    <p:sldId id="271" r:id="rId19"/>
    <p:sldId id="26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55CBCB"/>
    <a:srgbClr val="E7DD13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B29D063-43CE-44F8-9369-8CFDA97B019F}" type="datetimeFigureOut">
              <a:rPr lang="ru-RU"/>
              <a:pPr/>
              <a:t>08.06.2020</a:t>
            </a:fld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C94A28D-31FF-4E14-92A9-C5B2E2FA67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E0255EA-AAD9-4494-9F51-C2F536DD45B1}" type="datetimeFigureOut">
              <a:rPr lang="ru-RU"/>
              <a:pPr/>
              <a:t>08.06.2020</a:t>
            </a:fld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C00C5BE-0A30-4FF9-B6F5-052FC796909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fld id="{FFDBAC46-7520-4BEA-8C12-A74F39DC9033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pPr>
              <a:defRPr/>
            </a:pPr>
            <a:fld id="{9F13B453-9891-452F-8AD9-7834DF3F5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1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5AFD1-5081-4E8E-86C0-64BD07D4F4A6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pPr>
              <a:defRPr/>
            </a:pPr>
            <a:fld id="{7D14BEEE-A792-4FCF-8374-D0D1F70FF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5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5AFD1-5081-4E8E-86C0-64BD07D4F4A6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pPr>
              <a:defRPr/>
            </a:pPr>
            <a:fld id="{7D14BEEE-A792-4FCF-8374-D0D1F70FF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68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5AFD1-5081-4E8E-86C0-64BD07D4F4A6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7D14BEEE-A792-4FCF-8374-D0D1F70FF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23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5AFD1-5081-4E8E-86C0-64BD07D4F4A6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7D14BEEE-A792-4FCF-8374-D0D1F70FF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32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5AFD1-5081-4E8E-86C0-64BD07D4F4A6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4BEEE-A792-4FCF-8374-D0D1F70FF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59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5AFD1-5081-4E8E-86C0-64BD07D4F4A6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4BEEE-A792-4FCF-8374-D0D1F70FF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96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0B6F7-CFC1-4C96-84E8-754C6223C3E4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B0CC-4A38-434D-8FDD-34AEDB6139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07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fld id="{C48D106F-3AE2-4FCC-ADAC-94BC89B7121E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63A126DF-9801-44ED-85E6-02CCEF144B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9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3777F6-E686-488C-B730-C749DBFD3939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1417C-FED5-4B06-9869-06144E2830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4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fld id="{CA7C23C8-5C44-40DD-82A9-8AD858EC3536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pPr>
              <a:defRPr/>
            </a:pPr>
            <a:fld id="{9548E918-D578-4C18-B457-87D4436BAE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6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D2A54-012D-463A-80DC-383F5D90FEDC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3F5A-FA02-4FD0-A48D-B792CED60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0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278B9D-6F1B-4947-924A-5AB03898B9B8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19ADB-A3BC-4FE3-A0EB-4AE644BCD0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5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C23A3-EAA1-46E0-A9B2-DF6694CE1CC7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7E8E8-4ED1-4920-8880-982F2BE0FC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2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5F200-4C2B-48E3-BBB8-48A1B0E59CB1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4C9F3-1261-4857-A1A5-85EC8A4D9D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C129F-C4A4-4363-9835-8C4380DDE6FA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6391D-617A-4BD5-897C-269DE6A8A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0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C5729-FB7A-4BF5-8339-EDE93C0760B9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8A5F9-4EBC-4AA2-A781-04C1CC977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55AFD1-5081-4E8E-86C0-64BD07D4F4A6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14BEEE-A792-4FCF-8374-D0D1F70FF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93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52736"/>
            <a:ext cx="857256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В СОВРЕМЕННОМ ОБЩЕСТВЕ. ЗАКОНОДАТЕЛЬСТВО СЕМЬИ»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4797152"/>
            <a:ext cx="35001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КГБУ СО «КЦСОН «Надежда»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о</a:t>
            </a:r>
            <a:r>
              <a:rPr lang="ru-RU" b="1" dirty="0" smtClean="0">
                <a:solidFill>
                  <a:schemeClr val="bg1"/>
                </a:solidFill>
              </a:rPr>
              <a:t>тделение </a:t>
            </a:r>
            <a:r>
              <a:rPr lang="ru-RU" b="1" dirty="0" smtClean="0">
                <a:solidFill>
                  <a:schemeClr val="bg1"/>
                </a:solidFill>
              </a:rPr>
              <a:t>профилактики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безнадзорности и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правонарушений 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dirty="0" smtClean="0">
                <a:solidFill>
                  <a:schemeClr val="bg1"/>
                </a:solidFill>
              </a:rPr>
              <a:t>есовершеннолетних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356992"/>
            <a:ext cx="4262873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-468560" y="908720"/>
            <a:ext cx="7705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D60093"/>
                </a:solidFill>
                <a:latin typeface="Times New Roman" pitchFamily="18" charset="0"/>
              </a:rPr>
              <a:t>              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о правах ребёнка</a:t>
            </a:r>
          </a:p>
        </p:txBody>
      </p:sp>
      <p:sp>
        <p:nvSpPr>
          <p:cNvPr id="52229" name="Прямоугольник 1"/>
          <p:cNvSpPr>
            <a:spLocks noChangeArrowheads="1"/>
          </p:cNvSpPr>
          <p:nvPr/>
        </p:nvSpPr>
        <p:spPr bwMode="auto">
          <a:xfrm>
            <a:off x="539552" y="2780928"/>
            <a:ext cx="82089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</a:rPr>
              <a:t>	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Конвенция – </a:t>
            </a:r>
            <a:r>
              <a:rPr lang="ru-RU" sz="2400" dirty="0">
                <a:latin typeface="Times New Roman" pitchFamily="18" charset="0"/>
              </a:rPr>
              <a:t>это международный юридический документ, признающий все права человека в отношении детей от 0 до 18 лет. Конвенция принята 20 ноября 1989 года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</a:rPr>
              <a:t>	 </a:t>
            </a:r>
            <a:r>
              <a:rPr lang="ru-RU" sz="2400" dirty="0">
                <a:latin typeface="Times New Roman" pitchFamily="18" charset="0"/>
              </a:rPr>
              <a:t>На территории нашей страны Конвенция о правах ребёнка вступила в законную силу 15 сентября 1990 года. Это </a:t>
            </a:r>
            <a:r>
              <a:rPr lang="ru-RU" sz="2400" dirty="0" smtClean="0">
                <a:latin typeface="Times New Roman" pitchFamily="18" charset="0"/>
              </a:rPr>
              <a:t>значит</a:t>
            </a:r>
            <a:r>
              <a:rPr lang="ru-RU" sz="2400" dirty="0">
                <a:latin typeface="Times New Roman" pitchFamily="18" charset="0"/>
              </a:rPr>
              <a:t>, что наше государство должно соблюдать все положения данной конвенции. </a:t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>      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4969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ребёнка- каждый человек до 18 лет считается, в соответствии с законом своей страны, ребёнком и обладает всеми правами, заключёнными в данной Конвенции.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Предотвращение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дискриминации.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Наилучшее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интересов ребёнка.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Осуществление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и развитие способностей ребёнка.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Право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жизнь, выживание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Имя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гражданство- каждый ребёнок имеет право на имя и гражданство при рождении, а также право знать своих родителей и рассчитывать на их заботу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5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4664"/>
            <a:ext cx="835292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Сохранение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индивидуальности- государство должно уважать право ребёнка на сохранение своей индивидуальности, включая имя, гражданство и семейные связи, и должно помогать ребёнку в случае их лишения.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Разлучение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родителями- ребёнок не должен разлучаться со своими родителями, кроме тех случаев, когда это делается в его интересах.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Воссоединение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семьи- если ребёнок и его родители живут в разных странах, то все они должны иметь возможность пересекать границы этих стран и въезжать в собственную, чтобы поддерживать личные отношения.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Незаконное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и возвращение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Взгляды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ребёнка- ребёнок, в соответствии со своим возрастом и зрелостью, имеет право свободно выражать свои взгляды по всем затрагивающим его вопросам.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7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8280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Свобода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мнения- ребёнок имеет право свободно выражать своё мнение, искать, получать и передавать информацию любого рода, если только это не вредит другим людям, не нарушает государственную безопасность и общественный порядок.</a:t>
            </a:r>
          </a:p>
          <a:p>
            <a:pPr algn="just"/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Свобода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мысли, совести и религии- государство должно уважать право ребёнка на свободу мысли, совести и религии. Родители или опекуны ребёнка должны разъяснить ему то право.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Свобода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Защита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на личную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каждый ребёнок имеет право на личную жизнь. Никто не имеет права вредить 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рпутации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в его дом и читать его письма без разрешения. Ребёнок имеет право на защиту от незаконного посягательства на его честь и репутацию.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Доступ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1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1287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18.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родителей.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злоупотреблений и небрежного отношения.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20.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ребёнка,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лишеннго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21.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Усыновление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22.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Дети-беженцы.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23.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24.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и здравоохранение.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25.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оценка при попечении</a:t>
            </a:r>
          </a:p>
        </p:txBody>
      </p:sp>
    </p:spTree>
    <p:extLst>
      <p:ext uri="{BB962C8B-B14F-4D97-AF65-F5344CB8AC3E}">
        <p14:creationId xmlns:p14="http://schemas.microsoft.com/office/powerpoint/2010/main" val="66525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94692"/>
            <a:ext cx="79208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26.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обеспечение.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27.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жизни.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30.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принадлежащие к меньшинствам и коренному населению.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31.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Отдых, досуг и культурная жизнь.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32.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труд- государство должно защищать ребёнка от опасной, вредной и непосильной работы. Работа не должна мешать образованию и духовно-физическому развитию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30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4345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33.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Незаконное употребление наркотических средств.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34.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Сексуальная эксплуатация.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35.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Торговля, контрабанда и похищение.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36.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формы эксплуатации.</a:t>
            </a: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37.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Пытки и лишение свободы.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38.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Вооружённые конфликты.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39.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Восстановительный уход.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1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40.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Отправление правосудия в отношении несовершеннолетних правонарушителей.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41.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наивысших норм.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42.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и вступление в силу.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43-54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Касаются того, как взрослые и государства должны сообща обеспечивать все права детей.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86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500063"/>
            <a:ext cx="7358063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4664"/>
            <a:ext cx="7488832" cy="61612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79928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Семья-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социальная группа, члены которой могут быть связаны брачными или родственными отношениями (а также отношениями по взятию детей на воспитание), общностью быта, взаимной моральной ответственностью и социальной необходимостью, которая обусловлена потребностью общества в физическом и духовном воспроизводстве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350563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10026"/>
            <a:ext cx="849694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Современная семья выполняет ряд функций, главными из которых являются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    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 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</a:rPr>
              <a:t>  1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</a:rPr>
              <a:t>.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Хозяйственно-бытовая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— заключающаяся в удовлетворении материальных потребностей членов семьи (в пище, крове и т. д.), в сохранении их здоровья. В ходе выполнения семьей этой функции обеспечивается восстановление затраченных в труде физических сил.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    </a:t>
            </a:r>
          </a:p>
          <a:p>
            <a:r>
              <a:rPr lang="ru-RU" dirty="0">
                <a:latin typeface="Times New Roman" pitchFamily="18" charset="0"/>
              </a:rPr>
              <a:t>       2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. Репродуктивная </a:t>
            </a:r>
            <a:r>
              <a:rPr lang="ru-RU" dirty="0">
                <a:latin typeface="Times New Roman" pitchFamily="18" charset="0"/>
              </a:rPr>
              <a:t>— обеспечивающая рождение детей, новых членов общества.</a:t>
            </a:r>
          </a:p>
          <a:p>
            <a:r>
              <a:rPr lang="ru-RU" dirty="0">
                <a:latin typeface="Times New Roman" pitchFamily="18" charset="0"/>
              </a:rPr>
              <a:t>     </a:t>
            </a:r>
          </a:p>
          <a:p>
            <a:r>
              <a:rPr lang="ru-RU" dirty="0">
                <a:latin typeface="Times New Roman" pitchFamily="18" charset="0"/>
              </a:rPr>
              <a:t>       3.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Воспитательная</a:t>
            </a:r>
            <a:r>
              <a:rPr lang="ru-RU" dirty="0">
                <a:solidFill>
                  <a:srgbClr val="5C5C5C"/>
                </a:solidFill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— состоящая в удовлетворении индивидуальных потребностей в отцовстве и материнстве; в контактах с детьми и их воспитании; в том, что родители могут «реализоваться» в детях.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    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   4.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Эмоциональная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— заключающаяся в удовлетворении потребностей в уважении, признании, взаимной поддержке, психологической защите. Данная функция обеспечивает эмоциональную стабилизацию членов общества, содействует сохранению их психического здоровья.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    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 5.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Духовного общения </a:t>
            </a:r>
            <a:r>
              <a:rPr lang="ru-RU" dirty="0">
                <a:latin typeface="Times New Roman" pitchFamily="18" charset="0"/>
              </a:rPr>
              <a:t>— состоящая во взаимном духовном обогащении.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    </a:t>
            </a:r>
            <a:br>
              <a:rPr lang="ru-RU" dirty="0">
                <a:latin typeface="Times New Roman" pitchFamily="18" charset="0"/>
              </a:rPr>
            </a:br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7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467544" y="980728"/>
            <a:ext cx="82867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</a:rPr>
              <a:t>	В </a:t>
            </a:r>
            <a:r>
              <a:rPr lang="ru-RU" sz="2000" dirty="0">
                <a:latin typeface="Times New Roman" pitchFamily="18" charset="0"/>
              </a:rPr>
              <a:t>семье формируется способность любить другого человека, способность к эмоциональному контакту с другим. Главную роль в этом процессе играет мать. Отношение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“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мать – дитя” </a:t>
            </a:r>
            <a:r>
              <a:rPr lang="ru-RU" sz="2000" dirty="0">
                <a:latin typeface="Times New Roman" pitchFamily="18" charset="0"/>
              </a:rPr>
              <a:t>является первичной </a:t>
            </a:r>
            <a:r>
              <a:rPr lang="ru-RU" sz="2000" dirty="0" err="1">
                <a:latin typeface="Times New Roman" pitchFamily="18" charset="0"/>
              </a:rPr>
              <a:t>детерминантой</a:t>
            </a:r>
            <a:r>
              <a:rPr lang="ru-RU" sz="2000" dirty="0">
                <a:latin typeface="Times New Roman" pitchFamily="18" charset="0"/>
              </a:rPr>
              <a:t> человеческой нравственности, человеколюбия. В отношениях с матерью закладывается в ребенке первичный нравственный опыт, первичные нравственные представления и отношения. От матери зависит, каков будет нравственный опыт у ребенка. </a:t>
            </a:r>
            <a:r>
              <a:rPr lang="ru-RU" sz="2000" b="1" dirty="0">
                <a:latin typeface="Times New Roman" pitchFamily="18" charset="0"/>
              </a:rPr>
              <a:t>Дефицит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материнской любви,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а тем более её отсутствие, искажает нравственные чувства, негативно воздействуя на его нравственное становление.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827584" y="214313"/>
            <a:ext cx="6192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               «Мать –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Дитя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»</a:t>
            </a:r>
          </a:p>
        </p:txBody>
      </p:sp>
      <p:pic>
        <p:nvPicPr>
          <p:cNvPr id="20485" name="Picture 5" descr="409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257" y="4012720"/>
            <a:ext cx="3097037" cy="256236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9092" r="1252"/>
          <a:stretch/>
        </p:blipFill>
        <p:spPr>
          <a:xfrm>
            <a:off x="518807" y="3979418"/>
            <a:ext cx="3550452" cy="2628970"/>
          </a:xfrm>
          <a:prstGeom prst="rect">
            <a:avLst/>
          </a:prstGeom>
        </p:spPr>
      </p:pic>
      <p:sp>
        <p:nvSpPr>
          <p:cNvPr id="3" name="Двойная стрелка влево/вправо 2"/>
          <p:cNvSpPr/>
          <p:nvPr/>
        </p:nvSpPr>
        <p:spPr>
          <a:xfrm>
            <a:off x="4162011" y="4941168"/>
            <a:ext cx="1309742" cy="648072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85750"/>
            <a:ext cx="30718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Documents and Settings\Беляковы\Рабочий стол\20081130200312-003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357688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Documents and Settings\Беляковы\Рабочий стол\dite_9562_135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285750"/>
            <a:ext cx="42862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381503" y="2924944"/>
            <a:ext cx="842493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</a:rPr>
              <a:t>1 марта 1996 года введен в действие новый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Семейный кодекс Российской Федерации</a:t>
            </a:r>
            <a:r>
              <a:rPr lang="ru-RU" sz="2000" dirty="0">
                <a:latin typeface="Times New Roman" pitchFamily="18" charset="0"/>
              </a:rPr>
              <a:t>, принятый Государственной Думой 8 декабря 1995 года (Закон Российской Федерации от 29.12.95 № 223-ФЗ). </a:t>
            </a:r>
            <a:br>
              <a:rPr lang="ru-RU" sz="2000" dirty="0">
                <a:latin typeface="Times New Roman" pitchFamily="18" charset="0"/>
              </a:rPr>
            </a:br>
            <a:r>
              <a:rPr lang="ru-RU" sz="2000" dirty="0">
                <a:latin typeface="Times New Roman" pitchFamily="18" charset="0"/>
              </a:rPr>
              <a:t>       </a:t>
            </a:r>
            <a:br>
              <a:rPr lang="ru-RU" sz="2000" dirty="0">
                <a:latin typeface="Times New Roman" pitchFamily="18" charset="0"/>
              </a:rPr>
            </a:br>
            <a:r>
              <a:rPr lang="ru-RU" sz="2000" dirty="0">
                <a:latin typeface="Times New Roman" pitchFamily="18" charset="0"/>
              </a:rPr>
              <a:t>      Новое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семейное законодательство, </a:t>
            </a:r>
            <a:r>
              <a:rPr lang="ru-RU" sz="2000" dirty="0">
                <a:latin typeface="Times New Roman" pitchFamily="18" charset="0"/>
              </a:rPr>
              <a:t>основная цель которого укрепление семьи, защита прав каждого отдельного человека в новых социально-экономических условиях развития нашего общества, не допускает произвольного вмешательства кого-либо в дела семьи, обеспечивает гарантии осуществления и охраны семейных прав граждан, а также устанавливает меры (правовые механизмы), понуждающие граждан к выполнению возложенных на них законом семейных обязанностей.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32656"/>
            <a:ext cx="4680520" cy="2340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428625"/>
            <a:ext cx="839127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+mn-lt"/>
              </a:rPr>
              <a:t>	Личные </a:t>
            </a:r>
            <a:r>
              <a:rPr lang="ru-RU" sz="2000" dirty="0">
                <a:latin typeface="+mn-lt"/>
              </a:rPr>
              <a:t>и имущественные отношения супругов, детей, и других членов семьи регулирует семейное право.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 Росси официально признан гражданский брак, то есть зарегистрированный в органах записи актах гражданского состояния(ЗАГС).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Установлены 2 обязательных условия заключения брака: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dirty="0">
                <a:latin typeface="+mn-lt"/>
              </a:rPr>
              <a:t>Взаимное согласие лиц, вступающих в брак</a:t>
            </a:r>
            <a:r>
              <a:rPr lang="ru-RU" sz="2000" dirty="0" smtClean="0">
                <a:latin typeface="+mn-lt"/>
              </a:rPr>
              <a:t>.</a:t>
            </a: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dirty="0">
                <a:latin typeface="+mn-lt"/>
              </a:rPr>
              <a:t>Достижение обоими брачного возраста – 18 лет.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20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Не допускается заключение брака : </a:t>
            </a: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dirty="0">
                <a:latin typeface="+mn-lt"/>
              </a:rPr>
              <a:t>между лицами, из которых хотя бы одно уже состоит в другом браке</a:t>
            </a:r>
            <a:r>
              <a:rPr lang="ru-RU" sz="2000" dirty="0" smtClean="0">
                <a:latin typeface="+mn-lt"/>
              </a:rPr>
              <a:t>.</a:t>
            </a: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ru-RU" sz="2000" dirty="0">
                <a:latin typeface="+mn-lt"/>
              </a:rPr>
              <a:t>Между родственниками по прямой восходящей и нисходящей линии</a:t>
            </a:r>
            <a:r>
              <a:rPr lang="ru-RU" sz="2000" dirty="0" smtClean="0">
                <a:latin typeface="+mn-lt"/>
              </a:rPr>
              <a:t>.</a:t>
            </a: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ru-RU" sz="2000" dirty="0">
                <a:latin typeface="+mn-lt"/>
              </a:rPr>
              <a:t> Между полнородными(два общих родителя ) и </a:t>
            </a:r>
            <a:r>
              <a:rPr lang="ru-RU" sz="2000" dirty="0" err="1">
                <a:latin typeface="+mn-lt"/>
              </a:rPr>
              <a:t>неполнородными</a:t>
            </a:r>
            <a:r>
              <a:rPr lang="ru-RU" sz="2000" dirty="0">
                <a:latin typeface="+mn-lt"/>
              </a:rPr>
              <a:t>(один общий родитель) братьями, сестрами.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ru-RU" sz="2000" dirty="0">
                <a:latin typeface="+mn-lt"/>
              </a:rPr>
              <a:t> Между усыновителями и </a:t>
            </a:r>
            <a:r>
              <a:rPr lang="ru-RU" sz="2000" dirty="0" err="1" smtClean="0">
                <a:latin typeface="+mn-lt"/>
              </a:rPr>
              <a:t>усынавлеными</a:t>
            </a: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ru-RU" sz="2000" dirty="0">
                <a:latin typeface="+mn-lt"/>
              </a:rPr>
              <a:t> Между лицами, из которых хотя бы одно признаны судом, не дееспособным в случае душевной болезни, либо слабоумии.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51520" y="404664"/>
            <a:ext cx="586985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</a:rPr>
              <a:t>      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Права и обязанности родителей и детей : 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	1</a:t>
            </a:r>
            <a:r>
              <a:rPr lang="ru-RU" dirty="0">
                <a:latin typeface="Times New Roman" pitchFamily="18" charset="0"/>
              </a:rPr>
              <a:t>. Родители обязаны воспитывать своих детей, заботиться об их физическом развитии  и обучении, готовить к общественно полезным труду </a:t>
            </a:r>
          </a:p>
          <a:p>
            <a:pPr algn="just"/>
            <a:endParaRPr lang="ru-RU" dirty="0">
              <a:latin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	2</a:t>
            </a:r>
            <a:r>
              <a:rPr lang="ru-RU" dirty="0">
                <a:latin typeface="Times New Roman" pitchFamily="18" charset="0"/>
              </a:rPr>
              <a:t>. Защита прав и интересов несовершеннолетних детей лежит на их родителях.  Родители являются  законными представителями своих  несовершеннолетних детей и выступают в защиту их прав и интересов во всех учреждениях, в том числе судебных, без особого полномочия</a:t>
            </a:r>
          </a:p>
          <a:p>
            <a:pPr algn="just"/>
            <a:endParaRPr lang="ru-RU" dirty="0">
              <a:latin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	3.Отец </a:t>
            </a:r>
            <a:r>
              <a:rPr lang="ru-RU" dirty="0">
                <a:latin typeface="Times New Roman" pitchFamily="18" charset="0"/>
              </a:rPr>
              <a:t>и мать имеют равные права и обязанности в отношении своих детей. Родители пользуются равными правами и несут равные обязанности своих детей и в случае, когда брак расторгнут. Все вопросы, относящиеся к  воспитанию детей, решается обоими родителями по взаимному согласию. При отсутствии согласия спорный вопрос разрешается  органами опеки и попечительства с участием родителей. 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92896"/>
            <a:ext cx="2546596" cy="300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395536" y="620688"/>
            <a:ext cx="525658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</a:rPr>
              <a:t>	4.Родитель</a:t>
            </a:r>
            <a:r>
              <a:rPr lang="ru-RU" sz="2000" dirty="0">
                <a:latin typeface="Times New Roman" pitchFamily="18" charset="0"/>
              </a:rPr>
              <a:t>, проживающий отдельно от детей, имеет права общаться с ними и обязан принимать участие в их воспитании.</a:t>
            </a:r>
          </a:p>
          <a:p>
            <a:pPr algn="just"/>
            <a:endParaRPr lang="ru-RU" sz="2000" dirty="0">
              <a:latin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</a:rPr>
              <a:t>	5</a:t>
            </a:r>
            <a:r>
              <a:rPr lang="ru-RU" sz="2000" dirty="0">
                <a:latin typeface="Times New Roman" pitchFamily="18" charset="0"/>
              </a:rPr>
              <a:t>. Родители обязаны содержать своих несовершеннолетних детей и не трудоспособных совершеннолетних детей, нуждающихся в помощи.</a:t>
            </a:r>
          </a:p>
          <a:p>
            <a:pPr algn="just"/>
            <a:endParaRPr lang="ru-RU" sz="2000" dirty="0">
              <a:latin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</a:rPr>
              <a:t> 	6.Родители </a:t>
            </a:r>
            <a:r>
              <a:rPr lang="ru-RU" sz="2000" dirty="0">
                <a:latin typeface="Times New Roman" pitchFamily="18" charset="0"/>
              </a:rPr>
              <a:t>или один из них могут быть лишены родительских прав, если будет установлена, что они уклоняются от выполнении своих обязанностей по воспитанию детей или зло употребляют своими родительскими правами, жестоко обращаются с детьми, оказывают вредное влияние на детей своим аморальным поведением.</a:t>
            </a:r>
          </a:p>
          <a:p>
            <a:endParaRPr lang="ru-RU" dirty="0">
              <a:latin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128560"/>
            <a:ext cx="3081378" cy="336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563</TotalTime>
  <Words>319</Words>
  <Application>Microsoft Office PowerPoint</Application>
  <PresentationFormat>Экран (4:3)</PresentationFormat>
  <Paragraphs>166</Paragraphs>
  <Slides>19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WhiteHorse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Беляковы</dc:creator>
  <cp:lastModifiedBy>RePack by Diakov</cp:lastModifiedBy>
  <cp:revision>41</cp:revision>
  <dcterms:created xsi:type="dcterms:W3CDTF">2010-12-10T07:39:21Z</dcterms:created>
  <dcterms:modified xsi:type="dcterms:W3CDTF">2020-06-08T04:30:46Z</dcterms:modified>
</cp:coreProperties>
</file>