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5" r:id="rId17"/>
    <p:sldId id="278" r:id="rId18"/>
    <p:sldId id="279" r:id="rId19"/>
    <p:sldId id="280" r:id="rId20"/>
  </p:sldIdLst>
  <p:sldSz cx="12192000" cy="6858000"/>
  <p:notesSz cx="6888163" cy="100171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640" y="2404534"/>
            <a:ext cx="9637987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Отчет о работе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КГБУ СО «КЦСОН «Надежда»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за 2020год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164930"/>
            <a:ext cx="7766936" cy="109689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sz="2200" dirty="0" smtClean="0">
                <a:solidFill>
                  <a:schemeClr val="tx1"/>
                </a:solidFill>
              </a:rPr>
              <a:t>Подготовил: директор В.М. </a:t>
            </a:r>
            <a:r>
              <a:rPr lang="ru-RU" sz="2200" dirty="0" err="1" smtClean="0">
                <a:solidFill>
                  <a:schemeClr val="tx1"/>
                </a:solidFill>
              </a:rPr>
              <a:t>Сакова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6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30" y="126124"/>
            <a:ext cx="11694970" cy="1482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Социально-реабилитационное отделение для граждан пожилого возраста и инвалидов, детей и лиц с ограниченными возможностями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3" y="1516645"/>
            <a:ext cx="10256830" cy="5051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В течение 2020г отделением предоставлены услуги </a:t>
            </a:r>
          </a:p>
          <a:p>
            <a:pPr marL="0" indent="0">
              <a:buNone/>
            </a:pPr>
            <a:r>
              <a:rPr lang="ru-RU" sz="2400" u="sng" dirty="0" smtClean="0"/>
              <a:t>404 получателям (141 семья)</a:t>
            </a:r>
            <a:r>
              <a:rPr lang="ru-RU" sz="2400" dirty="0" smtClean="0"/>
              <a:t>, из них:</a:t>
            </a:r>
          </a:p>
          <a:p>
            <a:pPr>
              <a:buFontTx/>
              <a:buChar char="-"/>
            </a:pPr>
            <a:r>
              <a:rPr lang="ru-RU" sz="2400" dirty="0" smtClean="0"/>
              <a:t>женщин -134 чел;</a:t>
            </a:r>
          </a:p>
          <a:p>
            <a:pPr>
              <a:buFontTx/>
              <a:buChar char="-"/>
            </a:pPr>
            <a:r>
              <a:rPr lang="ru-RU" sz="2400" dirty="0"/>
              <a:t>м</a:t>
            </a:r>
            <a:r>
              <a:rPr lang="ru-RU" sz="2400" dirty="0" smtClean="0"/>
              <a:t>ужчин – 48 чел;</a:t>
            </a:r>
          </a:p>
          <a:p>
            <a:pPr>
              <a:buFontTx/>
              <a:buChar char="-"/>
            </a:pPr>
            <a:r>
              <a:rPr lang="ru-RU" sz="2400" dirty="0"/>
              <a:t>д</a:t>
            </a:r>
            <a:r>
              <a:rPr lang="ru-RU" sz="2400" dirty="0" smtClean="0"/>
              <a:t>евочки- 87 чел;</a:t>
            </a:r>
          </a:p>
          <a:p>
            <a:pPr>
              <a:buFontTx/>
              <a:buChar char="-"/>
            </a:pPr>
            <a:r>
              <a:rPr lang="ru-RU" sz="2400" dirty="0"/>
              <a:t>м</a:t>
            </a:r>
            <a:r>
              <a:rPr lang="ru-RU" sz="2400" dirty="0" smtClean="0"/>
              <a:t>альчики- 135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Услуга «Социальное такси»- 4чел.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Обучение компьютерной грамотности -19 ПСУ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Обучение финансовой грамотности- 14 ПСУ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Услуги «Службы ранней помощи» -6 детей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Обучение в школе безопасности- 16 ПСУ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840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7" y="274750"/>
            <a:ext cx="9440215" cy="1320800"/>
          </a:xfrm>
        </p:spPr>
        <p:txBody>
          <a:bodyPr>
            <a:noAutofit/>
          </a:bodyPr>
          <a:lstStyle/>
          <a:p>
            <a:r>
              <a:rPr lang="ru-RU" dirty="0" smtClean="0"/>
              <a:t>Отделение профилактики безнадзорности и правонарушений несовершеннолетних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8" y="1429555"/>
            <a:ext cx="11642501" cy="5203065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течение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2020г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отделением предоставлены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услуги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527 получателям (107 семей)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 них: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женщин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-109 чел;  мужчин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59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чел;</a:t>
            </a:r>
          </a:p>
          <a:p>
            <a:pPr lvl="0">
              <a:buClr>
                <a:srgbClr val="90C226"/>
              </a:buClr>
              <a:buFontTx/>
              <a:buChar char="-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девочки-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170 чел;  мальчики- 189.</a:t>
            </a:r>
          </a:p>
          <a:p>
            <a:pPr lvl="0">
              <a:buClr>
                <a:srgbClr val="90C226"/>
              </a:buClr>
              <a:buFontTx/>
              <a:buChar char="-"/>
            </a:pPr>
            <a:endParaRPr lang="ru-RU" sz="2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Отделением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оказано содействие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в помещение детей: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 трудной жизненной ситуации в реабилитационные центры- 4 ребенка;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учреждения здравоохранения- 8 детей.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краевой акции «Помоги пойти учиться» с 15.08 по 01.10.2020, в результате оказана помощь в сборе детей в школу  (одежда, обувь, канц. товары и пр.) – 86 школьникам, в </a:t>
            </a:r>
            <a:r>
              <a:rPr lang="ru-R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т.ч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 29 первоклашек.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Tx/>
              <a:buChar char="-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971" y="352022"/>
            <a:ext cx="8596668" cy="729803"/>
          </a:xfrm>
        </p:spPr>
        <p:txBody>
          <a:bodyPr/>
          <a:lstStyle/>
          <a:p>
            <a:r>
              <a:rPr lang="ru-RU" dirty="0" smtClean="0"/>
              <a:t>Организационно-методическая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151" y="1159099"/>
            <a:ext cx="10025010" cy="5357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В учреждении в 2020г. проведено ряд организационно-методических работ: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Декада качества социальных услуг;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Публикация информационных статей о работе учреждения к газете «Земля Боготольская» и «Боготольский курьер» - более 13 публикаций;</a:t>
            </a:r>
          </a:p>
          <a:p>
            <a:pPr>
              <a:buFont typeface="Arial" charset="0"/>
              <a:buChar char="•"/>
            </a:pPr>
            <a:r>
              <a:rPr lang="ru-RU" sz="2400" dirty="0"/>
              <a:t>Распространение буклетов, проведение бесед и пр. с населением по соблюдению правил пожарной безопасности;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Проведение мониторинга потребности в муниципальных услугах путем изучения мнения населения и юридических лиц об удовлетворенности качеством муниципальных услуг;</a:t>
            </a:r>
          </a:p>
        </p:txBody>
      </p:sp>
    </p:spTree>
    <p:extLst>
      <p:ext uri="{BB962C8B-B14F-4D97-AF65-F5344CB8AC3E}">
        <p14:creationId xmlns:p14="http://schemas.microsoft.com/office/powerpoint/2010/main" val="7926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Организационно-методическая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797"/>
            <a:ext cx="10115162" cy="5022761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краевых конкурсах профессионального мастерства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конкурсе «Лучший сайт в сфере социального обслуживания населения Красноярского края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»;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Участие в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IV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Региональном чемпионате профессионального мастерства для людей с инвалидностью «</a:t>
            </a:r>
            <a:r>
              <a:rPr lang="ru-RU" sz="24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Абилимпикс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» -1 место</a:t>
            </a: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Привлечение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спонсорской помощи  - получено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200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новогодних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подарков (глава Боготольского района Дубовиков В.А, Анциферова О.П.);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  <a:buFont typeface="Arial" charset="0"/>
              <a:buChar char="•"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0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940" y="261871"/>
            <a:ext cx="8596668" cy="1320800"/>
          </a:xfrm>
        </p:spPr>
        <p:txBody>
          <a:bodyPr/>
          <a:lstStyle/>
          <a:p>
            <a:r>
              <a:rPr lang="ru-RU" dirty="0" smtClean="0"/>
              <a:t>Мероприятия </a:t>
            </a:r>
            <a:br>
              <a:rPr lang="ru-RU" dirty="0" smtClean="0"/>
            </a:br>
            <a:r>
              <a:rPr lang="ru-RU" sz="2400" dirty="0" smtClean="0"/>
              <a:t>(инновационные метод работы, акции и пр.)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2" y="1339403"/>
            <a:ext cx="10630317" cy="5241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Развитие инновационной деятельности: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Внедрение системы долговременного ухода за гражданами пожилого возраста и инвалидов в отделении временного проживания;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Открытие на базе учреждения «Школы ухода за гражданами  с функциональными нарушениями»;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Взаимодействие с волонтерским движением «Зов сердца»  - помощь оказана 17ПСУ;</a:t>
            </a:r>
          </a:p>
        </p:txBody>
      </p:sp>
    </p:spTree>
    <p:extLst>
      <p:ext uri="{BB962C8B-B14F-4D97-AF65-F5344CB8AC3E}">
        <p14:creationId xmlns:p14="http://schemas.microsoft.com/office/powerpoint/2010/main" val="3073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197476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213" y="1378040"/>
            <a:ext cx="8596668" cy="4392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Сотрудники  учреждения принимают активное участие в различного рода мероприятиях, а именно: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* </a:t>
            </a:r>
            <a:r>
              <a:rPr lang="ru-RU" sz="2400" b="1" dirty="0" smtClean="0"/>
              <a:t>«День Победы» </a:t>
            </a:r>
            <a:r>
              <a:rPr lang="ru-RU" sz="2400" dirty="0" smtClean="0"/>
              <a:t>– </a:t>
            </a:r>
            <a:r>
              <a:rPr lang="ru-RU" sz="2400" dirty="0" smtClean="0"/>
              <a:t>акция</a:t>
            </a:r>
            <a:r>
              <a:rPr lang="ru-RU" sz="2400" dirty="0" smtClean="0"/>
              <a:t> </a:t>
            </a:r>
            <a:r>
              <a:rPr lang="ru-RU" sz="2400" dirty="0" smtClean="0"/>
              <a:t>«Окна Победы», стенды, акция «Свеча памяти», конкурс детских рисунков и пр.);</a:t>
            </a:r>
          </a:p>
          <a:p>
            <a:pPr marL="0" indent="0">
              <a:buNone/>
            </a:pPr>
            <a:r>
              <a:rPr lang="ru-RU" sz="2400" dirty="0" smtClean="0"/>
              <a:t>      </a:t>
            </a:r>
            <a:r>
              <a:rPr lang="ru-RU" sz="2400" b="1" dirty="0" smtClean="0"/>
              <a:t>*«Лыжня России – 2020».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 smtClean="0"/>
              <a:t>*участие в проекте </a:t>
            </a:r>
            <a:r>
              <a:rPr lang="en-US" sz="2400" b="1" dirty="0" smtClean="0"/>
              <a:t>#</a:t>
            </a:r>
            <a:r>
              <a:rPr lang="ru-RU" sz="2400" b="1" dirty="0" err="1" smtClean="0"/>
              <a:t>Соцполитикаонлайн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5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424" y="197476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Мероприятия </a:t>
            </a:r>
            <a:br>
              <a:rPr lang="ru-RU" dirty="0">
                <a:solidFill>
                  <a:srgbClr val="90C226"/>
                </a:solidFill>
              </a:rPr>
            </a:br>
            <a:r>
              <a:rPr lang="ru-RU" sz="2400" dirty="0">
                <a:solidFill>
                  <a:srgbClr val="90C226"/>
                </a:solidFill>
              </a:rPr>
              <a:t>(инновационные метод работы, акции и пр.)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1262130"/>
            <a:ext cx="10908406" cy="5215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200" u="sng" dirty="0" smtClean="0"/>
              <a:t>Для социальной адаптации граждан пожилого возраста  в условиях стационарного проживания были проведены мероприятия: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r>
              <a:rPr lang="ru-RU" sz="2200" dirty="0" smtClean="0"/>
              <a:t>Посещение храма в </a:t>
            </a:r>
            <a:r>
              <a:rPr lang="ru-RU" sz="2200" dirty="0" err="1" smtClean="0"/>
              <a:t>пгт</a:t>
            </a:r>
            <a:r>
              <a:rPr lang="ru-RU" sz="2200" dirty="0" smtClean="0"/>
              <a:t>. </a:t>
            </a:r>
            <a:r>
              <a:rPr lang="ru-RU" sz="2200" dirty="0" err="1" smtClean="0"/>
              <a:t>Итатский</a:t>
            </a:r>
            <a:endParaRPr lang="ru-RU" sz="2200" dirty="0" smtClean="0"/>
          </a:p>
          <a:p>
            <a:pPr>
              <a:buFontTx/>
              <a:buChar char="-"/>
            </a:pPr>
            <a:r>
              <a:rPr lang="ru-RU" sz="2200" dirty="0" smtClean="0"/>
              <a:t>Конкурс «</a:t>
            </a:r>
            <a:r>
              <a:rPr lang="ru-RU" sz="2400" dirty="0" smtClean="0"/>
              <a:t>Ягода</a:t>
            </a:r>
            <a:r>
              <a:rPr lang="ru-RU" sz="2200" dirty="0" smtClean="0"/>
              <a:t> малина»;</a:t>
            </a:r>
          </a:p>
          <a:p>
            <a:pPr>
              <a:buFontTx/>
              <a:buChar char="-"/>
            </a:pPr>
            <a:r>
              <a:rPr lang="ru-RU" sz="2200" dirty="0" smtClean="0"/>
              <a:t>Ходьба на лыжах «Над нами не властны года и невзгоды»,</a:t>
            </a:r>
          </a:p>
          <a:p>
            <a:pPr>
              <a:buFontTx/>
              <a:buChar char="-"/>
            </a:pPr>
            <a:r>
              <a:rPr lang="ru-RU" sz="2200" dirty="0" smtClean="0"/>
              <a:t>Конкурс «Соревнование рыболовов»,</a:t>
            </a:r>
          </a:p>
          <a:p>
            <a:pPr>
              <a:buFontTx/>
              <a:buChar char="-"/>
            </a:pPr>
            <a:r>
              <a:rPr lang="ru-RU" sz="2200" dirty="0" smtClean="0"/>
              <a:t>Акция «Теплые ручки и теплые ножки» (изделия переданы детям –инвалидам </a:t>
            </a:r>
            <a:r>
              <a:rPr lang="ru-RU" sz="2200" dirty="0" err="1" smtClean="0"/>
              <a:t>с.Б.Косуль</a:t>
            </a:r>
            <a:r>
              <a:rPr lang="ru-RU" sz="2200" dirty="0" smtClean="0"/>
              <a:t>)</a:t>
            </a:r>
          </a:p>
          <a:p>
            <a:pPr>
              <a:buFontTx/>
              <a:buChar char="-"/>
            </a:pPr>
            <a:r>
              <a:rPr lang="ru-RU" sz="2200" dirty="0" smtClean="0"/>
              <a:t>Реализации программ «</a:t>
            </a:r>
            <a:r>
              <a:rPr lang="ru-RU" sz="2200" dirty="0" err="1" smtClean="0"/>
              <a:t>Гарденотерапия</a:t>
            </a:r>
            <a:r>
              <a:rPr lang="ru-RU" sz="2200" dirty="0" smtClean="0"/>
              <a:t>» и «Школа безопасности для пожилых граждан и инвалидов»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8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61" y="171718"/>
            <a:ext cx="8596668" cy="1320800"/>
          </a:xfrm>
        </p:spPr>
        <p:txBody>
          <a:bodyPr/>
          <a:lstStyle/>
          <a:p>
            <a:r>
              <a:rPr lang="ru-RU" dirty="0" smtClean="0"/>
              <a:t>Социальное партнерство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987569"/>
            <a:ext cx="264016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КГБУ СО «КЦСОН «Надежда»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8941" y="2949262"/>
            <a:ext cx="39022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Учреждения здравоохранения</a:t>
            </a:r>
          </a:p>
          <a:p>
            <a:r>
              <a:rPr lang="ru-RU" dirty="0" smtClean="0"/>
              <a:t>( в </a:t>
            </a:r>
            <a:r>
              <a:rPr lang="ru-RU" dirty="0" err="1" smtClean="0"/>
              <a:t>т.ч</a:t>
            </a:r>
            <a:r>
              <a:rPr lang="ru-RU" dirty="0" smtClean="0"/>
              <a:t>. КГБУЗ «</a:t>
            </a:r>
            <a:r>
              <a:rPr lang="ru-RU" dirty="0" err="1" smtClean="0"/>
              <a:t>Боготольская</a:t>
            </a:r>
            <a:r>
              <a:rPr lang="ru-RU" dirty="0" smtClean="0"/>
              <a:t> МБ»)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23149" y="4774318"/>
            <a:ext cx="276895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Учреждения культуры</a:t>
            </a:r>
          </a:p>
          <a:p>
            <a:r>
              <a:rPr lang="ru-RU" dirty="0" smtClean="0"/>
              <a:t>Отдел культуры, молодежной политики и спорта администрации Боготольского района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142446" y="1352282"/>
            <a:ext cx="464927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Органы местного самоуправления</a:t>
            </a:r>
          </a:p>
          <a:p>
            <a:pPr algn="ctr"/>
            <a:r>
              <a:rPr lang="ru-RU" dirty="0" smtClean="0"/>
              <a:t>Администрация Боготольского района  Администрация </a:t>
            </a:r>
            <a:r>
              <a:rPr lang="ru-RU" dirty="0" err="1" smtClean="0"/>
              <a:t>г.Боготола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126569" y="2626096"/>
            <a:ext cx="35288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 занятости населения </a:t>
            </a:r>
            <a:r>
              <a:rPr lang="ru-RU" dirty="0" err="1" smtClean="0"/>
              <a:t>г.Боготола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126569" y="3695455"/>
            <a:ext cx="282047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Пенсионный фонд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335628" y="4187898"/>
            <a:ext cx="1236372" cy="581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6400800" y="4187898"/>
            <a:ext cx="811370" cy="581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>
            <a:off x="5467083" y="2275612"/>
            <a:ext cx="0" cy="6736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0"/>
          </p:cNvCxnSpPr>
          <p:nvPr/>
        </p:nvCxnSpPr>
        <p:spPr>
          <a:xfrm flipV="1">
            <a:off x="5892085" y="2275613"/>
            <a:ext cx="0" cy="7119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7212169" y="2820473"/>
            <a:ext cx="914400" cy="309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5" idx="3"/>
          </p:cNvCxnSpPr>
          <p:nvPr/>
        </p:nvCxnSpPr>
        <p:spPr>
          <a:xfrm flipH="1">
            <a:off x="7212169" y="3129566"/>
            <a:ext cx="914400" cy="458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3" idx="1"/>
          </p:cNvCxnSpPr>
          <p:nvPr/>
        </p:nvCxnSpPr>
        <p:spPr>
          <a:xfrm>
            <a:off x="7212169" y="3595593"/>
            <a:ext cx="914400" cy="2845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7212169" y="3737857"/>
            <a:ext cx="914400" cy="326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121238" y="3129566"/>
            <a:ext cx="4507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5" idx="1"/>
          </p:cNvCxnSpPr>
          <p:nvPr/>
        </p:nvCxnSpPr>
        <p:spPr>
          <a:xfrm flipH="1" flipV="1">
            <a:off x="4121238" y="3403068"/>
            <a:ext cx="450762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7736" y="4769750"/>
            <a:ext cx="33742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Учреждения образования</a:t>
            </a:r>
          </a:p>
          <a:p>
            <a:r>
              <a:rPr lang="ru-RU" dirty="0" smtClean="0"/>
              <a:t>Отдел образования администрации Боготольского района</a:t>
            </a:r>
          </a:p>
          <a:p>
            <a:r>
              <a:rPr lang="ru-RU" dirty="0" smtClean="0"/>
              <a:t>Школы/</a:t>
            </a:r>
            <a:r>
              <a:rPr lang="ru-RU" dirty="0" err="1" smtClean="0"/>
              <a:t>д.сады</a:t>
            </a:r>
            <a:r>
              <a:rPr lang="ru-RU" dirty="0" smtClean="0"/>
              <a:t> Боготольского района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3799268" y="4187898"/>
            <a:ext cx="1361311" cy="5818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758152" y="4187898"/>
            <a:ext cx="788868" cy="586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70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349" y="31480"/>
            <a:ext cx="8569698" cy="1320800"/>
          </a:xfrm>
        </p:spPr>
        <p:txBody>
          <a:bodyPr/>
          <a:lstStyle/>
          <a:p>
            <a:r>
              <a:rPr lang="ru-RU" dirty="0" smtClean="0"/>
              <a:t>Перспективы развития учреждения </a:t>
            </a:r>
            <a:br>
              <a:rPr lang="ru-RU" dirty="0" smtClean="0"/>
            </a:br>
            <a:r>
              <a:rPr lang="ru-RU" dirty="0" smtClean="0"/>
              <a:t>на 2021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02" y="1352280"/>
            <a:ext cx="11312898" cy="5215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1.Реализация мероприятий и достижение показателей национального проекта «Демография» и регионального проекта «Старшее поколение»</a:t>
            </a:r>
          </a:p>
          <a:p>
            <a:pPr marL="0" indent="0">
              <a:buNone/>
            </a:pPr>
            <a:r>
              <a:rPr lang="ru-RU" sz="2400" dirty="0" smtClean="0"/>
              <a:t>2. Реализация государственной социальной помощи на основе социального контракта.</a:t>
            </a:r>
          </a:p>
          <a:p>
            <a:pPr marL="0" indent="0">
              <a:buNone/>
            </a:pPr>
            <a:r>
              <a:rPr lang="ru-RU" sz="2400" dirty="0" smtClean="0"/>
              <a:t>3. Продолжение внедрения «Системы долговременного ухода за пожилыми гражданами и инвалидами</a:t>
            </a:r>
            <a:r>
              <a:rPr lang="ru-RU" sz="2400" dirty="0" smtClean="0"/>
              <a:t>».</a:t>
            </a:r>
          </a:p>
          <a:p>
            <a:pPr marL="0" indent="0">
              <a:buNone/>
            </a:pPr>
            <a:r>
              <a:rPr lang="ru-RU" sz="2400" dirty="0" smtClean="0"/>
              <a:t>4.Продолжение </a:t>
            </a:r>
            <a:r>
              <a:rPr lang="ru-RU" sz="2400" dirty="0" smtClean="0"/>
              <a:t>внедрения «Ранней помощи семьям с детьми до 3-х лет».</a:t>
            </a:r>
          </a:p>
          <a:p>
            <a:pPr marL="0" indent="0">
              <a:buNone/>
            </a:pPr>
            <a:r>
              <a:rPr lang="ru-RU" sz="2400" dirty="0" smtClean="0"/>
              <a:t>5</a:t>
            </a:r>
            <a:r>
              <a:rPr lang="ru-RU" sz="2400" dirty="0"/>
              <a:t>. </a:t>
            </a:r>
            <a:r>
              <a:rPr lang="ru-RU" sz="2400" dirty="0" smtClean="0"/>
              <a:t>Реализация </a:t>
            </a:r>
            <a:r>
              <a:rPr lang="ru-RU" sz="2400" dirty="0"/>
              <a:t>мероприятий дорожной карты по развитию стационарозамещающих технологий.</a:t>
            </a:r>
          </a:p>
          <a:p>
            <a:pPr marL="0" indent="0">
              <a:buNone/>
            </a:pPr>
            <a:r>
              <a:rPr lang="ru-RU" sz="2400" dirty="0" smtClean="0"/>
              <a:t>6. Развитие работы с представителя волонтерского движения.</a:t>
            </a:r>
          </a:p>
          <a:p>
            <a:pPr marL="0" indent="0">
              <a:buNone/>
            </a:pPr>
            <a:r>
              <a:rPr lang="ru-RU" sz="2400" dirty="0" smtClean="0"/>
              <a:t>7. Системное взаимодействие со СМИ и проведение информационных кампаний  по основным направлениям деятельности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9289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349" y="31480"/>
            <a:ext cx="8569698" cy="1320800"/>
          </a:xfrm>
        </p:spPr>
        <p:txBody>
          <a:bodyPr/>
          <a:lstStyle/>
          <a:p>
            <a:r>
              <a:rPr lang="ru-RU" dirty="0" smtClean="0"/>
              <a:t>Перспективы развития учреждения </a:t>
            </a:r>
            <a:br>
              <a:rPr lang="ru-RU" dirty="0" smtClean="0"/>
            </a:br>
            <a:r>
              <a:rPr lang="ru-RU" dirty="0" smtClean="0"/>
              <a:t>на 2021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302" y="1352280"/>
            <a:ext cx="11312898" cy="5215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8.Подготовка </a:t>
            </a:r>
            <a:r>
              <a:rPr lang="ru-RU" sz="2400" dirty="0" smtClean="0"/>
              <a:t>и обучение специалистов учреждения путем проведения семинаров, конференций, круглых столов, курсов повышения квалификации</a:t>
            </a:r>
          </a:p>
          <a:p>
            <a:pPr marL="0" indent="0">
              <a:buNone/>
            </a:pPr>
            <a:r>
              <a:rPr lang="ru-RU" sz="2400" dirty="0" smtClean="0"/>
              <a:t>9.Соблюдение норм и нормативов по обеспечению </a:t>
            </a:r>
            <a:r>
              <a:rPr lang="ru-RU" sz="2400" dirty="0" smtClean="0"/>
              <a:t>комплексной </a:t>
            </a:r>
            <a:r>
              <a:rPr lang="ru-RU" sz="2400" dirty="0" smtClean="0"/>
              <a:t>безопасности в учреждении</a:t>
            </a:r>
          </a:p>
          <a:p>
            <a:pPr marL="0" indent="0">
              <a:buNone/>
            </a:pPr>
            <a:r>
              <a:rPr lang="ru-RU" sz="2400" dirty="0" smtClean="0"/>
              <a:t>10.Своевременную актуализацию информации на официальном сайте учреждения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bus.gov.ru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11</a:t>
            </a:r>
            <a:r>
              <a:rPr lang="ru-RU" sz="2400" dirty="0"/>
              <a:t>.</a:t>
            </a:r>
            <a:r>
              <a:rPr lang="ru-RU" sz="2400" dirty="0"/>
              <a:t> </a:t>
            </a:r>
            <a:r>
              <a:rPr lang="ru-RU" sz="2400" dirty="0"/>
              <a:t>Цифровую трансформацию процессов предоставления государственных услуг в сфере социального обслуживания </a:t>
            </a:r>
            <a:r>
              <a:rPr lang="ru-RU" sz="2400" dirty="0" smtClean="0"/>
              <a:t>граждан</a:t>
            </a:r>
          </a:p>
          <a:p>
            <a:pPr marL="0" indent="0">
              <a:buNone/>
            </a:pPr>
            <a:r>
              <a:rPr lang="ru-RU" sz="2400" dirty="0" smtClean="0"/>
              <a:t>12.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/>
              <a:t>Осуществление мониторинга количества заболевших </a:t>
            </a:r>
            <a:r>
              <a:rPr lang="en-US" sz="2400" dirty="0"/>
              <a:t>COVID</a:t>
            </a:r>
            <a:r>
              <a:rPr lang="ru-RU" sz="2400" dirty="0"/>
              <a:t>-2019 работников и получателей социальных услуг в </a:t>
            </a:r>
            <a:r>
              <a:rPr lang="ru-RU" sz="2400" dirty="0" smtClean="0"/>
              <a:t>учреждении</a:t>
            </a:r>
          </a:p>
          <a:p>
            <a:pPr marL="0" indent="0">
              <a:buNone/>
            </a:pPr>
            <a:r>
              <a:rPr lang="ru-RU" sz="2400" dirty="0" smtClean="0"/>
              <a:t>13.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/>
              <a:t>Внесение совместно с ТО КГКУ «УСЗН по г. Боготолу и </a:t>
            </a:r>
            <a:r>
              <a:rPr lang="ru-RU" sz="2400" dirty="0" err="1"/>
              <a:t>Боготольскому</a:t>
            </a:r>
            <a:r>
              <a:rPr lang="ru-RU" sz="2400" dirty="0"/>
              <a:t> району данных о выдачи и работоспособности дымовых автономных извещателей в информационные системы</a:t>
            </a:r>
            <a:endParaRPr lang="en-US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093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156" y="233082"/>
            <a:ext cx="8391875" cy="724348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Общие сведения об учреждении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9548" y="1333948"/>
            <a:ext cx="10385086" cy="3065929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На 31.12.2020г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в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КГБУ СО «КЦСОН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«Надежда» функционировало 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 отделений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временного проживания граждан пожилого возраста и инвалидов;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- 3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отделения социального обслуживания на дому;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срочного социального обслуживания;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социально-реабилитационное отделение для граждан пожилого возраста и инвалидов, детей и лиц с ограниченными возможностями здоровья;</a:t>
            </a:r>
            <a:endParaRPr lang="ru-RU" sz="2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 отделение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профилактики безнадзорности и правонарушении несовершеннолетних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804" y="4686697"/>
            <a:ext cx="8854455" cy="151239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2000" u="sn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Формы </a:t>
            </a:r>
            <a:r>
              <a:rPr lang="ru-RU" sz="2000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оказания услуг в учреждении 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стационарная;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полустационарная;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 надомная.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Государственное задание на  </a:t>
            </a:r>
            <a:r>
              <a:rPr lang="ru-RU" dirty="0" smtClean="0"/>
              <a:t>2020г.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913922"/>
              </p:ext>
            </p:extLst>
          </p:nvPr>
        </p:nvGraphicFramePr>
        <p:xfrm>
          <a:off x="430307" y="1592134"/>
          <a:ext cx="9291762" cy="388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4121">
                  <a:extLst>
                    <a:ext uri="{9D8B030D-6E8A-4147-A177-3AD203B41FA5}">
                      <a16:colId xmlns:a16="http://schemas.microsoft.com/office/drawing/2014/main" val="855441061"/>
                    </a:ext>
                  </a:extLst>
                </a:gridCol>
                <a:gridCol w="1352282">
                  <a:extLst>
                    <a:ext uri="{9D8B030D-6E8A-4147-A177-3AD203B41FA5}">
                      <a16:colId xmlns:a16="http://schemas.microsoft.com/office/drawing/2014/main" val="3648553948"/>
                    </a:ext>
                  </a:extLst>
                </a:gridCol>
                <a:gridCol w="1278642">
                  <a:extLst>
                    <a:ext uri="{9D8B030D-6E8A-4147-A177-3AD203B41FA5}">
                      <a16:colId xmlns:a16="http://schemas.microsoft.com/office/drawing/2014/main" val="878501263"/>
                    </a:ext>
                  </a:extLst>
                </a:gridCol>
                <a:gridCol w="1926717">
                  <a:extLst>
                    <a:ext uri="{9D8B030D-6E8A-4147-A177-3AD203B41FA5}">
                      <a16:colId xmlns:a16="http://schemas.microsoft.com/office/drawing/2014/main" val="721748035"/>
                    </a:ext>
                  </a:extLst>
                </a:gridCol>
              </a:tblGrid>
              <a:tr h="101500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Количество получателей по формам обслуживания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План, </a:t>
                      </a:r>
                    </a:p>
                    <a:p>
                      <a:pPr algn="ctr"/>
                      <a:r>
                        <a:rPr lang="ru-RU" sz="2000" dirty="0" smtClean="0"/>
                        <a:t>чел.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Факт, </a:t>
                      </a:r>
                    </a:p>
                    <a:p>
                      <a:pPr algn="ctr"/>
                      <a:r>
                        <a:rPr lang="ru-RU" sz="2000" dirty="0" smtClean="0"/>
                        <a:t>чел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выполнения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11580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</a:t>
                      </a:r>
                      <a:r>
                        <a:rPr lang="ru-RU" sz="2000" baseline="0" dirty="0" smtClean="0"/>
                        <a:t> стационарной форме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114,3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044373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полустационарной форме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1359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1437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105,7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118614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надомной форме (очно)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1133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103,4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97514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 надомной  форме (заочно)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04963"/>
                  </a:ext>
                </a:extLst>
              </a:tr>
              <a:tr h="5737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   по муниципальному</a:t>
                      </a:r>
                      <a:r>
                        <a:rPr lang="ru-RU" sz="2000" b="1" baseline="0" dirty="0" smtClean="0"/>
                        <a:t> заданию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2540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2668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105,0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80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5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004" y="364901"/>
            <a:ext cx="8896574" cy="788894"/>
          </a:xfrm>
        </p:spPr>
        <p:txBody>
          <a:bodyPr/>
          <a:lstStyle/>
          <a:p>
            <a:r>
              <a:rPr lang="ru-RU" dirty="0" smtClean="0"/>
              <a:t>Доходы и расходы учреждения за 2020г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6634" y="1398494"/>
            <a:ext cx="2002159" cy="4642867"/>
          </a:xfrm>
        </p:spPr>
        <p:txBody>
          <a:bodyPr/>
          <a:lstStyle/>
          <a:p>
            <a:pPr marL="0" indent="0">
              <a:buNone/>
            </a:pPr>
            <a:r>
              <a:rPr lang="ru-RU" sz="2000" u="sng" dirty="0">
                <a:solidFill>
                  <a:schemeClr val="dk1"/>
                </a:solidFill>
              </a:rPr>
              <a:t>Получено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dk1"/>
                </a:solidFill>
              </a:rPr>
              <a:t>Субсидии из краевого бюджета</a:t>
            </a: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dk1"/>
                </a:solidFill>
              </a:rPr>
              <a:t>57 480,14 </a:t>
            </a:r>
            <a:r>
              <a:rPr lang="ru-RU" sz="2000" b="1" u="sng" dirty="0" err="1" smtClean="0">
                <a:solidFill>
                  <a:schemeClr val="dk1"/>
                </a:solidFill>
              </a:rPr>
              <a:t>тыс.руб</a:t>
            </a:r>
            <a:r>
              <a:rPr lang="ru-RU" sz="2000" u="sng" dirty="0" smtClean="0">
                <a:solidFill>
                  <a:schemeClr val="dk1"/>
                </a:solidFill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89751"/>
              </p:ext>
            </p:extLst>
          </p:nvPr>
        </p:nvGraphicFramePr>
        <p:xfrm>
          <a:off x="1636506" y="906504"/>
          <a:ext cx="9378335" cy="575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273">
                  <a:extLst>
                    <a:ext uri="{9D8B030D-6E8A-4147-A177-3AD203B41FA5}">
                      <a16:colId xmlns:a16="http://schemas.microsoft.com/office/drawing/2014/main" val="3698838283"/>
                    </a:ext>
                  </a:extLst>
                </a:gridCol>
                <a:gridCol w="1587062">
                  <a:extLst>
                    <a:ext uri="{9D8B030D-6E8A-4147-A177-3AD203B41FA5}">
                      <a16:colId xmlns:a16="http://schemas.microsoft.com/office/drawing/2014/main" val="3110127874"/>
                    </a:ext>
                  </a:extLst>
                </a:gridCol>
              </a:tblGrid>
              <a:tr h="2641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Расходы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тыс.руб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594366"/>
                  </a:ext>
                </a:extLst>
              </a:tr>
              <a:tr h="40671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 оплату труда с начислением налогов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51 809,91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334928"/>
                  </a:ext>
                </a:extLst>
              </a:tr>
              <a:tr h="5627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выплаты (суточные, пособия по уходу за ребенком до 3-х лет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127,10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082481"/>
                  </a:ext>
                </a:extLst>
              </a:tr>
              <a:tr h="36723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Услуги связи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208,0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38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Оплата</a:t>
                      </a:r>
                      <a:r>
                        <a:rPr lang="ru-RU" sz="1800" baseline="0" dirty="0" smtClean="0"/>
                        <a:t> коммунальных расходов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303,92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81909"/>
                  </a:ext>
                </a:extLst>
              </a:tr>
              <a:tr h="39263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Арендная плата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2 324,16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312"/>
                  </a:ext>
                </a:extLst>
              </a:tr>
              <a:tr h="3292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Работы,</a:t>
                      </a:r>
                      <a:r>
                        <a:rPr lang="ru-RU" sz="1800" baseline="0" dirty="0" smtClean="0"/>
                        <a:t> услуги по содержанию имущества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205,87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05682"/>
                  </a:ext>
                </a:extLst>
              </a:tr>
              <a:tr h="3957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Приобретение ГСМ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Страхование ТС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265,49</a:t>
                      </a:r>
                    </a:p>
                    <a:p>
                      <a:pPr algn="ctr"/>
                      <a:r>
                        <a:rPr lang="ru-RU" sz="1800" dirty="0" smtClean="0"/>
                        <a:t>11,43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581860"/>
                  </a:ext>
                </a:extLst>
              </a:tr>
              <a:tr h="63957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услуги (мед. осмотр, курсы повышения квалификации, программное обеспечение, ОСАГО)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684,95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700122"/>
                  </a:ext>
                </a:extLst>
              </a:tr>
              <a:tr h="3039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Приобретение канцелярии, СИЗ и пр.</a:t>
                      </a:r>
                    </a:p>
                    <a:p>
                      <a:r>
                        <a:rPr lang="ru-RU" sz="1800" dirty="0" smtClean="0"/>
                        <a:t>Приобретение мягкого инвентаря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392,68</a:t>
                      </a:r>
                    </a:p>
                    <a:p>
                      <a:pPr algn="ctr"/>
                      <a:r>
                        <a:rPr lang="ru-RU" sz="1800" dirty="0" smtClean="0"/>
                        <a:t>250,0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194426"/>
                  </a:ext>
                </a:extLst>
              </a:tr>
              <a:tr h="5783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Прочие расходы (госпошлина, увеличение стоимости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материальных запасов)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34.07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623224"/>
                  </a:ext>
                </a:extLst>
              </a:tr>
              <a:tr h="367235">
                <a:tc>
                  <a:txBody>
                    <a:bodyPr/>
                    <a:lstStyle/>
                    <a:p>
                      <a:r>
                        <a:rPr lang="ru-RU" sz="1800" b="1" u="sng" dirty="0" smtClean="0"/>
                        <a:t>ИТОГО РАСХОДОВ</a:t>
                      </a:r>
                      <a:r>
                        <a:rPr lang="ru-RU" sz="1800" b="1" u="sng" baseline="0" dirty="0" smtClean="0"/>
                        <a:t> </a:t>
                      </a:r>
                      <a:endParaRPr lang="ru-RU" sz="1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56 364,44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7792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5228" y="6369269"/>
            <a:ext cx="757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u="sng" dirty="0" smtClean="0"/>
          </a:p>
          <a:p>
            <a:pPr algn="ctr"/>
            <a:r>
              <a:rPr lang="ru-RU" sz="2000" b="1" u="sng" dirty="0" smtClean="0"/>
              <a:t>Остаток на 01.01.2021г. – 1 115,7 </a:t>
            </a:r>
            <a:r>
              <a:rPr lang="ru-RU" sz="2000" b="1" u="sng" dirty="0" err="1" smtClean="0"/>
              <a:t>тыс.руб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777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035" y="609600"/>
            <a:ext cx="9585063" cy="735106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Доходы и расходы учреждения за </a:t>
            </a:r>
            <a:r>
              <a:rPr lang="ru-RU" dirty="0" smtClean="0">
                <a:solidFill>
                  <a:srgbClr val="90C226"/>
                </a:solidFill>
              </a:rPr>
              <a:t>2020г.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560" y="1492469"/>
            <a:ext cx="1832509" cy="3755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Доходы от прочей деятельности учреждения </a:t>
            </a:r>
          </a:p>
          <a:p>
            <a:pPr marL="0" indent="0">
              <a:buNone/>
            </a:pPr>
            <a:r>
              <a:rPr lang="ru-RU" sz="2000" b="1" u="sng" dirty="0" smtClean="0"/>
              <a:t>4 353,17 </a:t>
            </a:r>
            <a:r>
              <a:rPr lang="ru-RU" sz="2000" b="1" u="sng" dirty="0" err="1" smtClean="0"/>
              <a:t>тыс.руб</a:t>
            </a:r>
            <a:r>
              <a:rPr lang="ru-RU" sz="2000" b="1" u="sng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Остаток на 01.01.2020- </a:t>
            </a:r>
            <a:r>
              <a:rPr lang="ru-RU" sz="2000" b="1" u="sng" dirty="0" smtClean="0"/>
              <a:t>761,8 </a:t>
            </a:r>
            <a:r>
              <a:rPr lang="ru-RU" sz="2000" b="1" u="sng" dirty="0" err="1" smtClean="0"/>
              <a:t>тыс.руб</a:t>
            </a:r>
            <a:r>
              <a:rPr lang="ru-RU" sz="2000" b="1" u="sng" dirty="0" smtClean="0"/>
              <a:t>.</a:t>
            </a:r>
            <a:endParaRPr lang="ru-RU" sz="2000" b="1" u="sng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3242996"/>
              </p:ext>
            </p:extLst>
          </p:nvPr>
        </p:nvGraphicFramePr>
        <p:xfrm>
          <a:off x="2238234" y="1189660"/>
          <a:ext cx="9239062" cy="524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2000">
                  <a:extLst>
                    <a:ext uri="{9D8B030D-6E8A-4147-A177-3AD203B41FA5}">
                      <a16:colId xmlns:a16="http://schemas.microsoft.com/office/drawing/2014/main" val="325263679"/>
                    </a:ext>
                  </a:extLst>
                </a:gridCol>
                <a:gridCol w="1587062">
                  <a:extLst>
                    <a:ext uri="{9D8B030D-6E8A-4147-A177-3AD203B41FA5}">
                      <a16:colId xmlns:a16="http://schemas.microsoft.com/office/drawing/2014/main" val="1343456372"/>
                    </a:ext>
                  </a:extLst>
                </a:gridCol>
              </a:tblGrid>
              <a:tr h="43422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Расходы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тыс. руб.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86555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Оплата</a:t>
                      </a:r>
                      <a:r>
                        <a:rPr lang="ru-RU" sz="2000" baseline="0" dirty="0" smtClean="0"/>
                        <a:t> труда с начислением налогов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677,08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916415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Транспортные</a:t>
                      </a:r>
                      <a:r>
                        <a:rPr lang="ru-RU" sz="2000" baseline="0" dirty="0" smtClean="0"/>
                        <a:t> услуги</a:t>
                      </a:r>
                      <a:endParaRPr lang="ru-RU" sz="2000" dirty="0" smtClean="0"/>
                    </a:p>
                    <a:p>
                      <a:r>
                        <a:rPr lang="ru-RU" sz="2000" dirty="0" smtClean="0"/>
                        <a:t>Коммунальные услуги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25,0</a:t>
                      </a:r>
                    </a:p>
                    <a:p>
                      <a:pPr algn="ctr"/>
                      <a:r>
                        <a:rPr lang="ru-RU" sz="2000" dirty="0" smtClean="0"/>
                        <a:t>865,94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630020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Услуги по содержанию имущества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443,15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31592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Прочие расходы (обучение сотрудников ПБ, изготовление бланков, услуги банка и пр.)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79,77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12961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Приобретение основных средств</a:t>
                      </a:r>
                    </a:p>
                    <a:p>
                      <a:r>
                        <a:rPr lang="ru-RU" sz="2000" dirty="0" smtClean="0"/>
                        <a:t>Приобретение</a:t>
                      </a:r>
                      <a:r>
                        <a:rPr lang="ru-RU" sz="2000" baseline="0" dirty="0" smtClean="0"/>
                        <a:t> лекарственных препаратов и материалов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150,0</a:t>
                      </a:r>
                    </a:p>
                    <a:p>
                      <a:pPr algn="ctr"/>
                      <a:r>
                        <a:rPr lang="ru-RU" sz="2000" dirty="0" smtClean="0"/>
                        <a:t>55,22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434369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Увеличение стоимости продуктов питания</a:t>
                      </a:r>
                    </a:p>
                    <a:p>
                      <a:r>
                        <a:rPr lang="ru-RU" sz="2000" dirty="0" smtClean="0"/>
                        <a:t>Иные платежи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1157,20</a:t>
                      </a:r>
                    </a:p>
                    <a:p>
                      <a:pPr algn="ctr"/>
                      <a:r>
                        <a:rPr lang="ru-RU" sz="2000" dirty="0" smtClean="0"/>
                        <a:t>7,0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235873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Приобретение хоз. товаров, моющие средства, перчатки и пр.</a:t>
                      </a:r>
                    </a:p>
                    <a:p>
                      <a:r>
                        <a:rPr lang="ru-RU" sz="2000" dirty="0" smtClean="0"/>
                        <a:t>Прочие платежи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589,31</a:t>
                      </a:r>
                    </a:p>
                    <a:p>
                      <a:pPr algn="ctr"/>
                      <a:r>
                        <a:rPr lang="ru-RU" sz="2000" dirty="0" smtClean="0"/>
                        <a:t>16,29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351947"/>
                  </a:ext>
                </a:extLst>
              </a:tr>
              <a:tr h="43422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ИТОГО</a:t>
                      </a:r>
                      <a:r>
                        <a:rPr lang="ru-RU" sz="2000" b="1" baseline="0" dirty="0" smtClean="0"/>
                        <a:t> РАСХОДОВ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3528,08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13247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02069" y="6319996"/>
            <a:ext cx="7199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Остаток на 01.</a:t>
            </a:r>
            <a:r>
              <a:rPr lang="ru-RU" sz="2000" b="1" dirty="0" smtClean="0"/>
              <a:t>0</a:t>
            </a:r>
            <a:r>
              <a:rPr lang="ru-RU" b="1" dirty="0" smtClean="0"/>
              <a:t>1.2021 г.- 1586,89 тыс. руб.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27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Отделение временного проживания для граждан пожилого возраста и инвалидов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5007" y="1930399"/>
            <a:ext cx="10089931" cy="30199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Местонахождение</a:t>
            </a:r>
            <a:r>
              <a:rPr lang="ru-RU" sz="2400" dirty="0" smtClean="0"/>
              <a:t> :</a:t>
            </a:r>
            <a:r>
              <a:rPr lang="ru-RU" sz="2400" dirty="0" err="1" smtClean="0"/>
              <a:t>с.Александровка</a:t>
            </a:r>
            <a:r>
              <a:rPr lang="ru-RU" sz="2400" dirty="0" smtClean="0"/>
              <a:t>, ул. Советская, д.52</a:t>
            </a:r>
          </a:p>
          <a:p>
            <a:pPr marL="0" indent="0">
              <a:buNone/>
            </a:pPr>
            <a:r>
              <a:rPr lang="ru-RU" sz="2400" u="sng" dirty="0" smtClean="0"/>
              <a:t>Предназначено </a:t>
            </a:r>
            <a:r>
              <a:rPr lang="ru-RU" sz="2400" dirty="0" smtClean="0"/>
              <a:t>для временного проживания граждан пожилого возраста (мужчины старше 60 лет и женщины старше 55 лет)  и инвалидов старше 18 лет </a:t>
            </a:r>
            <a:r>
              <a:rPr lang="en-US" sz="2400" dirty="0" smtClean="0"/>
              <a:t>I </a:t>
            </a:r>
            <a:r>
              <a:rPr lang="ru-RU" sz="2400" dirty="0" smtClean="0"/>
              <a:t>и</a:t>
            </a:r>
            <a:r>
              <a:rPr lang="en-US" sz="2400" dirty="0" smtClean="0"/>
              <a:t> II</a:t>
            </a:r>
            <a:r>
              <a:rPr lang="ru-RU" sz="2400" dirty="0" smtClean="0"/>
              <a:t> группы , которые частично/полностью утратили способность к самообслуживанию и нуждаются в постороннем уходе.</a:t>
            </a:r>
          </a:p>
          <a:p>
            <a:pPr marL="0" indent="0">
              <a:buNone/>
            </a:pPr>
            <a:r>
              <a:rPr lang="ru-RU" sz="2400" dirty="0" smtClean="0"/>
              <a:t>Отделение рассчитано на 17 койка мест.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007" y="4792718"/>
            <a:ext cx="9291145" cy="1576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 2020г. в отделении обслужено 36 получателя и оказано </a:t>
            </a:r>
          </a:p>
          <a:p>
            <a:pPr marL="0" indent="0">
              <a:buNone/>
            </a:pPr>
            <a:r>
              <a:rPr lang="ru-RU" sz="2400" dirty="0" smtClean="0"/>
              <a:t>48 255 услуги.</a:t>
            </a:r>
          </a:p>
          <a:p>
            <a:pPr marL="0" indent="0">
              <a:buNone/>
            </a:pPr>
            <a:r>
              <a:rPr lang="ru-RU" sz="2400" dirty="0" smtClean="0"/>
              <a:t>Получателями стали граждане Боготольского, </a:t>
            </a:r>
            <a:r>
              <a:rPr lang="ru-RU" sz="2400" dirty="0" err="1" smtClean="0"/>
              <a:t>Тюхтетского</a:t>
            </a:r>
            <a:r>
              <a:rPr lang="ru-RU" sz="2400" dirty="0" smtClean="0"/>
              <a:t>, Новоселовского районов и </a:t>
            </a:r>
            <a:r>
              <a:rPr lang="ru-RU" sz="2400" dirty="0" err="1" smtClean="0"/>
              <a:t>г.Боготола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30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545" y="248992"/>
            <a:ext cx="8596668" cy="1320800"/>
          </a:xfrm>
        </p:spPr>
        <p:txBody>
          <a:bodyPr/>
          <a:lstStyle/>
          <a:p>
            <a:r>
              <a:rPr lang="ru-RU" dirty="0" smtClean="0"/>
              <a:t>Отделение социального обслуживания на дому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4151" y="1870000"/>
            <a:ext cx="4351283" cy="2064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За </a:t>
            </a:r>
            <a:r>
              <a:rPr lang="ru-RU" sz="2400" dirty="0" smtClean="0">
                <a:solidFill>
                  <a:schemeClr val="tx1"/>
                </a:solidFill>
              </a:rPr>
              <a:t>2020г</a:t>
            </a:r>
            <a:r>
              <a:rPr lang="ru-RU" sz="2400" dirty="0">
                <a:solidFill>
                  <a:schemeClr val="tx1"/>
                </a:solidFill>
              </a:rPr>
              <a:t>. социальные услуги на дому оказаны:</a:t>
            </a:r>
          </a:p>
          <a:p>
            <a:pPr marL="0" indent="0">
              <a:buNone/>
            </a:pPr>
            <a:r>
              <a:rPr lang="ru-RU" sz="2400" u="sng" dirty="0">
                <a:solidFill>
                  <a:schemeClr val="tx1"/>
                </a:solidFill>
              </a:rPr>
              <a:t>586 получателям</a:t>
            </a:r>
            <a:r>
              <a:rPr lang="ru-RU" sz="2400" dirty="0">
                <a:solidFill>
                  <a:schemeClr val="tx1"/>
                </a:solidFill>
              </a:rPr>
              <a:t>, из них: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*  женщины – 438 чел;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*  мужчины- 148 чел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75667" y="1287887"/>
            <a:ext cx="5327431" cy="4093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</a:t>
            </a:r>
            <a:r>
              <a:rPr lang="ru-RU" sz="2200" dirty="0">
                <a:solidFill>
                  <a:schemeClr val="tx1"/>
                </a:solidFill>
              </a:rPr>
              <a:t> группы – 10чел;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II</a:t>
            </a:r>
            <a:r>
              <a:rPr lang="ru-RU" sz="2200" dirty="0">
                <a:solidFill>
                  <a:schemeClr val="tx1"/>
                </a:solidFill>
              </a:rPr>
              <a:t> группы – 46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</a:t>
            </a:r>
            <a:r>
              <a:rPr lang="en-US" sz="2200" dirty="0">
                <a:solidFill>
                  <a:schemeClr val="tx1"/>
                </a:solidFill>
              </a:rPr>
              <a:t>III</a:t>
            </a:r>
            <a:r>
              <a:rPr lang="ru-RU" sz="2200" dirty="0">
                <a:solidFill>
                  <a:schemeClr val="tx1"/>
                </a:solidFill>
              </a:rPr>
              <a:t> группы- 20чел;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Инвалиды детства -13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Участники трудового фронта </a:t>
            </a:r>
            <a:r>
              <a:rPr lang="ru-RU" sz="2200" dirty="0" smtClean="0">
                <a:solidFill>
                  <a:schemeClr val="tx1"/>
                </a:solidFill>
              </a:rPr>
              <a:t>-27 </a:t>
            </a:r>
            <a:r>
              <a:rPr lang="ru-RU" sz="2200" dirty="0">
                <a:solidFill>
                  <a:schemeClr val="tx1"/>
                </a:solidFill>
              </a:rPr>
              <a:t>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Супруги погибших участников ВОВ- 4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Ветераны труда- 240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Одинокие пенсионеры – 1 чел;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Пенсионеры </a:t>
            </a:r>
            <a:r>
              <a:rPr lang="ru-RU" sz="2200" dirty="0" smtClean="0">
                <a:solidFill>
                  <a:schemeClr val="tx1"/>
                </a:solidFill>
              </a:rPr>
              <a:t>-225 чел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5314" y="5201545"/>
            <a:ext cx="1078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Штатная </a:t>
            </a:r>
            <a:r>
              <a:rPr lang="ru-RU" sz="2400" b="1" u="sng" dirty="0" smtClean="0"/>
              <a:t>численность социальных работников </a:t>
            </a:r>
            <a:r>
              <a:rPr lang="ru-RU" sz="2400" dirty="0" smtClean="0"/>
              <a:t>составляет – 49,25 ед.,</a:t>
            </a:r>
          </a:p>
          <a:p>
            <a:r>
              <a:rPr lang="ru-RU" sz="2400" dirty="0" smtClean="0"/>
              <a:t>Фактически работают с разной нагрузкой – 49 чел.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12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30" y="184597"/>
            <a:ext cx="8596668" cy="1320800"/>
          </a:xfrm>
        </p:spPr>
        <p:txBody>
          <a:bodyPr/>
          <a:lstStyle/>
          <a:p>
            <a:r>
              <a:rPr lang="ru-RU" dirty="0" smtClean="0"/>
              <a:t>Отделение срочного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393" y="1358249"/>
            <a:ext cx="9806069" cy="9857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За 2020г. отделением обслужено первично 895 получателей, с учетом повторных обращений 1303 получателей.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6635497"/>
              </p:ext>
            </p:extLst>
          </p:nvPr>
        </p:nvGraphicFramePr>
        <p:xfrm>
          <a:off x="604555" y="2225612"/>
          <a:ext cx="1003339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619">
                  <a:extLst>
                    <a:ext uri="{9D8B030D-6E8A-4147-A177-3AD203B41FA5}">
                      <a16:colId xmlns:a16="http://schemas.microsoft.com/office/drawing/2014/main" val="1689838723"/>
                    </a:ext>
                  </a:extLst>
                </a:gridCol>
                <a:gridCol w="7332858">
                  <a:extLst>
                    <a:ext uri="{9D8B030D-6E8A-4147-A177-3AD203B41FA5}">
                      <a16:colId xmlns:a16="http://schemas.microsoft.com/office/drawing/2014/main" val="795745722"/>
                    </a:ext>
                  </a:extLst>
                </a:gridCol>
                <a:gridCol w="2082917">
                  <a:extLst>
                    <a:ext uri="{9D8B030D-6E8A-4147-A177-3AD203B41FA5}">
                      <a16:colId xmlns:a16="http://schemas.microsoft.com/office/drawing/2014/main" val="2538517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№ п/п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услуги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 получателей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89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сборе и оформлении документов на оказание адресной материальной помощи, МСП</a:t>
                      </a:r>
                      <a:r>
                        <a:rPr lang="ru-RU" sz="2000" baseline="0" dirty="0" smtClean="0"/>
                        <a:t> и пр.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     1151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3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Обеспечены гуманитарной помощью (одежда,</a:t>
                      </a:r>
                      <a:r>
                        <a:rPr lang="ru-RU" sz="2000" baseline="0" dirty="0" smtClean="0"/>
                        <a:t> обувь, продуктовые талоны)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</a:t>
                      </a:r>
                    </a:p>
                    <a:p>
                      <a:pPr algn="ctr"/>
                      <a:r>
                        <a:rPr lang="ru-RU" sz="2000" dirty="0" smtClean="0"/>
                        <a:t>     114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36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</a:t>
                      </a:r>
                      <a:r>
                        <a:rPr lang="ru-RU" sz="2000" baseline="0" dirty="0" smtClean="0"/>
                        <a:t> в получение ю</a:t>
                      </a:r>
                      <a:r>
                        <a:rPr lang="ru-RU" sz="2000" dirty="0" smtClean="0"/>
                        <a:t>ридической</a:t>
                      </a:r>
                      <a:r>
                        <a:rPr lang="ru-RU" sz="2000" baseline="0" dirty="0" smtClean="0"/>
                        <a:t> помощи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19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5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предоставлении временного</a:t>
                      </a:r>
                      <a:r>
                        <a:rPr lang="ru-RU" sz="2000" baseline="0" dirty="0" smtClean="0"/>
                        <a:t> жилья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15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27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предоставлении экстренной психологической помощи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Содействие в восстановлении документов, удостоверяющих личность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     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41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7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76" y="248991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Отделение срочного социального обслуживания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425" y="1452250"/>
            <a:ext cx="11475076" cy="462657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Проведена разъяснительная работа с  населением района по реализации </a:t>
            </a:r>
          </a:p>
          <a:p>
            <a:pPr marL="0" indent="0">
              <a:buNone/>
            </a:pPr>
            <a:r>
              <a:rPr lang="ru-RU" sz="2400" dirty="0" smtClean="0"/>
              <a:t>    их мер социальной поддержки в телефонном режиме – </a:t>
            </a:r>
            <a:r>
              <a:rPr lang="ru-RU" sz="2400" dirty="0" smtClean="0"/>
              <a:t>22 </a:t>
            </a:r>
            <a:r>
              <a:rPr lang="ru-RU" sz="2400" dirty="0" smtClean="0"/>
              <a:t>чел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Оказаны услуги «Мобильной бригадой» -299 ПСУ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Услуга по доставке лиц старше 65+ проживающих в сельской местности на диспансеризацию -88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15540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2533</TotalTime>
  <Words>1489</Words>
  <Application>Microsoft Office PowerPoint</Application>
  <PresentationFormat>Широкоэкранный</PresentationFormat>
  <Paragraphs>243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Аспект</vt:lpstr>
      <vt:lpstr>Отчет о работе  КГБУ СО «КЦСОН «Надежда»  за 2020год</vt:lpstr>
      <vt:lpstr>Общие сведения об учреждении</vt:lpstr>
      <vt:lpstr>Государственное задание на  2020г.</vt:lpstr>
      <vt:lpstr>Доходы и расходы учреждения за 2020г</vt:lpstr>
      <vt:lpstr>Доходы и расходы учреждения за 2020г.</vt:lpstr>
      <vt:lpstr>Отделение временного проживания для граждан пожилого возраста и инвалидов</vt:lpstr>
      <vt:lpstr>Отделение социального обслуживания на дому</vt:lpstr>
      <vt:lpstr>Отделение срочного социального обслуживания</vt:lpstr>
      <vt:lpstr>Отделение срочного социального обслуживания</vt:lpstr>
      <vt:lpstr>Социально-реабилитационное отделение для граждан пожилого возраста и инвалидов, детей и лиц с ограниченными возможностями</vt:lpstr>
      <vt:lpstr>Отделение профилактики безнадзорности и правонарушений несовершеннолетних</vt:lpstr>
      <vt:lpstr>Организационно-методическая работа</vt:lpstr>
      <vt:lpstr>Организационно-методическая работа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Мероприятия  (инновационные метод работы, акции и пр.) </vt:lpstr>
      <vt:lpstr>Социальное партнерство</vt:lpstr>
      <vt:lpstr>Перспективы развития учреждения  на 2021 год</vt:lpstr>
      <vt:lpstr>Перспективы развития учреждения  на 2021 год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 МБУ КЦСОН «Надежда» Боготольский район  за 2019год</dc:title>
  <dc:creator>RePack by Diakov</dc:creator>
  <cp:lastModifiedBy>RePack by Diakov</cp:lastModifiedBy>
  <cp:revision>76</cp:revision>
  <cp:lastPrinted>2020-04-23T03:23:54Z</cp:lastPrinted>
  <dcterms:created xsi:type="dcterms:W3CDTF">2020-03-16T05:27:26Z</dcterms:created>
  <dcterms:modified xsi:type="dcterms:W3CDTF">2021-04-10T03:35:16Z</dcterms:modified>
</cp:coreProperties>
</file>